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5"/>
  </p:notesMasterIdLst>
  <p:sldIdLst>
    <p:sldId id="339" r:id="rId2"/>
    <p:sldId id="305" r:id="rId3"/>
    <p:sldId id="259" r:id="rId4"/>
    <p:sldId id="279" r:id="rId5"/>
    <p:sldId id="303" r:id="rId6"/>
    <p:sldId id="333" r:id="rId7"/>
    <p:sldId id="262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281" r:id="rId18"/>
    <p:sldId id="275" r:id="rId19"/>
    <p:sldId id="334" r:id="rId20"/>
    <p:sldId id="335" r:id="rId21"/>
    <p:sldId id="336" r:id="rId22"/>
    <p:sldId id="337" r:id="rId23"/>
    <p:sldId id="261" r:id="rId24"/>
    <p:sldId id="326" r:id="rId25"/>
    <p:sldId id="291" r:id="rId26"/>
    <p:sldId id="292" r:id="rId27"/>
    <p:sldId id="330" r:id="rId28"/>
    <p:sldId id="327" r:id="rId29"/>
    <p:sldId id="289" r:id="rId30"/>
    <p:sldId id="325" r:id="rId31"/>
    <p:sldId id="331" r:id="rId32"/>
    <p:sldId id="332" r:id="rId33"/>
    <p:sldId id="268" r:id="rId34"/>
  </p:sldIdLst>
  <p:sldSz cx="12192000" cy="6858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a장미다방" panose="02020600000000000000" pitchFamily="18" charset="-127"/>
      <p:regular r:id="rId38"/>
    </p:embeddedFont>
    <p:embeddedFont>
      <p:font typeface="KoPubWorld돋움체 Bold" panose="00000800000000000000" pitchFamily="2" charset="-127"/>
      <p:bold r:id="rId39"/>
    </p:embeddedFont>
    <p:embeddedFont>
      <p:font typeface="나눔스퀘어_ac" panose="020B0600000101010101" pitchFamily="50" charset="-127"/>
      <p:regular r:id="rId40"/>
    </p:embeddedFont>
    <p:embeddedFont>
      <p:font typeface="맑은 고딕" panose="020B0503020000020004" pitchFamily="50" charset="-127"/>
      <p:regular r:id="rId36"/>
      <p:bold r:id="rId37"/>
    </p:embeddedFont>
    <p:embeddedFont>
      <p:font typeface="나눔스퀘어_ac Bold" panose="020B0600000101010101" pitchFamily="50" charset="-127"/>
      <p:bold r:id="rId41"/>
    </p:embeddedFont>
    <p:embeddedFont>
      <p:font typeface="타이포_쌍문동 굴림 B" panose="02020503020101020101" pitchFamily="18" charset="-127"/>
      <p:regular r:id="rId42"/>
    </p:embeddedFont>
    <p:embeddedFont>
      <p:font typeface="타이포_스톰 B" panose="02020503020101020101" pitchFamily="18" charset="-127"/>
      <p:regular r:id="rId43"/>
    </p:embeddedFont>
    <p:embeddedFont>
      <p:font typeface="나눔스퀘어_ac ExtraBold" panose="020B0600000101010101" pitchFamily="50" charset="-127"/>
      <p:bold r:id="rId44"/>
    </p:embeddedFont>
    <p:embeddedFont>
      <p:font typeface="Nanum Gothic" panose="020B0600000101010101" charset="-127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g54IUtFPrgo59bHte68on8NE1Y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CE00"/>
    <a:srgbClr val="FDF165"/>
    <a:srgbClr val="3691BB"/>
    <a:srgbClr val="89E9D9"/>
    <a:srgbClr val="68A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93962" autoAdjust="0"/>
  </p:normalViewPr>
  <p:slideViewPr>
    <p:cSldViewPr snapToGrid="0">
      <p:cViewPr varScale="1">
        <p:scale>
          <a:sx n="87" d="100"/>
          <a:sy n="87" d="100"/>
        </p:scale>
        <p:origin x="10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ream\Documents\&#52852;&#52852;&#50724;&#53665;%20&#48155;&#51008;%20&#54028;&#51068;\yolo%20&#51221;&#54869;&#46020;%20&#44228;&#49328;%20&#44208;&#44284;&#44050;_&#50864;&#51652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ream\Documents\&#52852;&#52852;&#50724;&#53665;%20&#48155;&#51008;%20&#54028;&#51068;\yolo%20&#51221;&#54869;&#46020;%20&#44228;&#49328;%20&#44208;&#44284;&#44050;_&#50864;&#51652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eo\Desktop\yolo,mask%20&#44208;&#44284;&#4405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 </a:t>
            </a:r>
            <a:r>
              <a:rPr 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브랜드별</a:t>
            </a:r>
            <a:r>
              <a:rPr 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정확도</a:t>
            </a:r>
            <a:r>
              <a:rPr lang="en-US" altLang="ko-KR" sz="1400" b="0" i="0" u="none" strike="noStrike" baseline="0" dirty="0" smtClean="0">
                <a:effectLst/>
              </a:rPr>
              <a:t>¹ </a:t>
            </a:r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(0~100%)</a:t>
            </a:r>
            <a:endParaRPr 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yolo!$F$10</c:f>
              <c:strCache>
                <c:ptCount val="1"/>
                <c:pt idx="0">
                  <c:v>recall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yolo!$B$11:$B$20</c:f>
              <c:strCache>
                <c:ptCount val="10"/>
                <c:pt idx="0">
                  <c:v>아사히</c:v>
                </c:pt>
                <c:pt idx="1">
                  <c:v>버드와이저</c:v>
                </c:pt>
                <c:pt idx="2">
                  <c:v>카스</c:v>
                </c:pt>
                <c:pt idx="3">
                  <c:v>하이네켄</c:v>
                </c:pt>
                <c:pt idx="4">
                  <c:v>하이트</c:v>
                </c:pt>
                <c:pt idx="5">
                  <c:v>호가든</c:v>
                </c:pt>
                <c:pt idx="6">
                  <c:v>기린</c:v>
                </c:pt>
                <c:pt idx="7">
                  <c:v>크로넨버그</c:v>
                </c:pt>
                <c:pt idx="8">
                  <c:v>삿포로</c:v>
                </c:pt>
                <c:pt idx="9">
                  <c:v>테라</c:v>
                </c:pt>
              </c:strCache>
            </c:strRef>
          </c:cat>
          <c:val>
            <c:numRef>
              <c:f>yolo!$F$11:$F$20</c:f>
              <c:numCache>
                <c:formatCode>0%</c:formatCode>
                <c:ptCount val="10"/>
                <c:pt idx="0">
                  <c:v>0.9</c:v>
                </c:pt>
                <c:pt idx="1">
                  <c:v>0.85</c:v>
                </c:pt>
                <c:pt idx="2">
                  <c:v>0.56999999999999995</c:v>
                </c:pt>
                <c:pt idx="3">
                  <c:v>0.67</c:v>
                </c:pt>
                <c:pt idx="4">
                  <c:v>0.72</c:v>
                </c:pt>
                <c:pt idx="5">
                  <c:v>0.82</c:v>
                </c:pt>
                <c:pt idx="6">
                  <c:v>0.89</c:v>
                </c:pt>
                <c:pt idx="7">
                  <c:v>0.92</c:v>
                </c:pt>
                <c:pt idx="8">
                  <c:v>0.91</c:v>
                </c:pt>
                <c:pt idx="9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8E-4C4A-B663-47781EFC109E}"/>
            </c:ext>
          </c:extLst>
        </c:ser>
        <c:ser>
          <c:idx val="1"/>
          <c:order val="1"/>
          <c:tx>
            <c:strRef>
              <c:f>yolo!$G$10</c:f>
              <c:strCache>
                <c:ptCount val="1"/>
                <c:pt idx="0">
                  <c:v>precision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yolo!$B$11:$B$20</c:f>
              <c:strCache>
                <c:ptCount val="10"/>
                <c:pt idx="0">
                  <c:v>아사히</c:v>
                </c:pt>
                <c:pt idx="1">
                  <c:v>버드와이저</c:v>
                </c:pt>
                <c:pt idx="2">
                  <c:v>카스</c:v>
                </c:pt>
                <c:pt idx="3">
                  <c:v>하이네켄</c:v>
                </c:pt>
                <c:pt idx="4">
                  <c:v>하이트</c:v>
                </c:pt>
                <c:pt idx="5">
                  <c:v>호가든</c:v>
                </c:pt>
                <c:pt idx="6">
                  <c:v>기린</c:v>
                </c:pt>
                <c:pt idx="7">
                  <c:v>크로넨버그</c:v>
                </c:pt>
                <c:pt idx="8">
                  <c:v>삿포로</c:v>
                </c:pt>
                <c:pt idx="9">
                  <c:v>테라</c:v>
                </c:pt>
              </c:strCache>
            </c:strRef>
          </c:cat>
          <c:val>
            <c:numRef>
              <c:f>yolo!$G$11:$G$20</c:f>
              <c:numCache>
                <c:formatCode>0%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0.93</c:v>
                </c:pt>
                <c:pt idx="3">
                  <c:v>1</c:v>
                </c:pt>
                <c:pt idx="4">
                  <c:v>0.87</c:v>
                </c:pt>
                <c:pt idx="5">
                  <c:v>0.87</c:v>
                </c:pt>
                <c:pt idx="6">
                  <c:v>0.94</c:v>
                </c:pt>
                <c:pt idx="7">
                  <c:v>0.96</c:v>
                </c:pt>
                <c:pt idx="8">
                  <c:v>0.91</c:v>
                </c:pt>
                <c:pt idx="9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8E-4C4A-B663-47781EFC10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7486447"/>
        <c:axId val="1847487279"/>
      </c:radarChart>
      <c:catAx>
        <c:axId val="18474864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847487279"/>
        <c:crosses val="autoZero"/>
        <c:auto val="1"/>
        <c:lblAlgn val="ctr"/>
        <c:lblOffset val="100"/>
        <c:noMultiLvlLbl val="0"/>
      </c:catAx>
      <c:valAx>
        <c:axId val="184748727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8474864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'facebook 결과값'!$E$2</c:f>
              <c:strCache>
                <c:ptCount val="1"/>
                <c:pt idx="0">
                  <c:v>2018 3분기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'facebook 결과값'!$A$3:$A$12</c:f>
              <c:strCache>
                <c:ptCount val="10"/>
                <c:pt idx="0">
                  <c:v>ASAHI</c:v>
                </c:pt>
                <c:pt idx="1">
                  <c:v>BUDWEISSER</c:v>
                </c:pt>
                <c:pt idx="2">
                  <c:v>CASS</c:v>
                </c:pt>
                <c:pt idx="3">
                  <c:v>SAPPORO</c:v>
                </c:pt>
                <c:pt idx="4">
                  <c:v>TERRA</c:v>
                </c:pt>
                <c:pt idx="5">
                  <c:v>HEINEKEN</c:v>
                </c:pt>
                <c:pt idx="6">
                  <c:v>HITE_EXTRACOLD</c:v>
                </c:pt>
                <c:pt idx="7">
                  <c:v>HOEGAARDEN</c:v>
                </c:pt>
                <c:pt idx="8">
                  <c:v>KIRIN_ICHIBAN</c:v>
                </c:pt>
                <c:pt idx="9">
                  <c:v>KRONENBOURG</c:v>
                </c:pt>
              </c:strCache>
            </c:strRef>
          </c:cat>
          <c:val>
            <c:numRef>
              <c:f>'facebook 결과값'!$E$3:$E$12</c:f>
              <c:numCache>
                <c:formatCode>General</c:formatCode>
                <c:ptCount val="10"/>
                <c:pt idx="0">
                  <c:v>26</c:v>
                </c:pt>
                <c:pt idx="1">
                  <c:v>21</c:v>
                </c:pt>
                <c:pt idx="2">
                  <c:v>30</c:v>
                </c:pt>
                <c:pt idx="3">
                  <c:v>19</c:v>
                </c:pt>
                <c:pt idx="4">
                  <c:v>2</c:v>
                </c:pt>
                <c:pt idx="5">
                  <c:v>28</c:v>
                </c:pt>
                <c:pt idx="6">
                  <c:v>24</c:v>
                </c:pt>
                <c:pt idx="7">
                  <c:v>23</c:v>
                </c:pt>
                <c:pt idx="8">
                  <c:v>19</c:v>
                </c:pt>
                <c:pt idx="9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DC-4357-8AB4-34FF2B1E3600}"/>
            </c:ext>
          </c:extLst>
        </c:ser>
        <c:ser>
          <c:idx val="1"/>
          <c:order val="1"/>
          <c:tx>
            <c:strRef>
              <c:f>'facebook 결과값'!$I$2</c:f>
              <c:strCache>
                <c:ptCount val="1"/>
                <c:pt idx="0">
                  <c:v>2019 3분기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'facebook 결과값'!$A$3:$A$12</c:f>
              <c:strCache>
                <c:ptCount val="10"/>
                <c:pt idx="0">
                  <c:v>ASAHI</c:v>
                </c:pt>
                <c:pt idx="1">
                  <c:v>BUDWEISSER</c:v>
                </c:pt>
                <c:pt idx="2">
                  <c:v>CASS</c:v>
                </c:pt>
                <c:pt idx="3">
                  <c:v>SAPPORO</c:v>
                </c:pt>
                <c:pt idx="4">
                  <c:v>TERRA</c:v>
                </c:pt>
                <c:pt idx="5">
                  <c:v>HEINEKEN</c:v>
                </c:pt>
                <c:pt idx="6">
                  <c:v>HITE_EXTRACOLD</c:v>
                </c:pt>
                <c:pt idx="7">
                  <c:v>HOEGAARDEN</c:v>
                </c:pt>
                <c:pt idx="8">
                  <c:v>KIRIN_ICHIBAN</c:v>
                </c:pt>
                <c:pt idx="9">
                  <c:v>KRONENBOURG</c:v>
                </c:pt>
              </c:strCache>
            </c:strRef>
          </c:cat>
          <c:val>
            <c:numRef>
              <c:f>'facebook 결과값'!$I$3:$I$12</c:f>
              <c:numCache>
                <c:formatCode>General</c:formatCode>
                <c:ptCount val="10"/>
                <c:pt idx="0">
                  <c:v>20</c:v>
                </c:pt>
                <c:pt idx="1">
                  <c:v>31</c:v>
                </c:pt>
                <c:pt idx="2">
                  <c:v>66</c:v>
                </c:pt>
                <c:pt idx="3">
                  <c:v>16</c:v>
                </c:pt>
                <c:pt idx="4">
                  <c:v>35</c:v>
                </c:pt>
                <c:pt idx="5">
                  <c:v>25</c:v>
                </c:pt>
                <c:pt idx="6">
                  <c:v>20</c:v>
                </c:pt>
                <c:pt idx="7">
                  <c:v>34</c:v>
                </c:pt>
                <c:pt idx="8">
                  <c:v>17</c:v>
                </c:pt>
                <c:pt idx="9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DC-4357-8AB4-34FF2B1E36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4914624"/>
        <c:axId val="504915872"/>
        <c:extLst>
          <c:ext xmlns:c15="http://schemas.microsoft.com/office/drawing/2012/chart" uri="{02D57815-91ED-43cb-92C2-25804820EDAC}">
            <c15:filteredRad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'facebook 결과값'!$J$2</c15:sqref>
                        </c15:formulaRef>
                      </c:ext>
                    </c:extLst>
                    <c:strCache>
                      <c:ptCount val="1"/>
                      <c:pt idx="0">
                        <c:v>시장 점유율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'facebook 결과값'!$A$3:$A$12</c15:sqref>
                        </c15:formulaRef>
                      </c:ext>
                    </c:extLst>
                    <c:strCache>
                      <c:ptCount val="10"/>
                      <c:pt idx="0">
                        <c:v>ASAHI</c:v>
                      </c:pt>
                      <c:pt idx="1">
                        <c:v>BUDWEISSER</c:v>
                      </c:pt>
                      <c:pt idx="2">
                        <c:v>CASS</c:v>
                      </c:pt>
                      <c:pt idx="3">
                        <c:v>SAPPORO</c:v>
                      </c:pt>
                      <c:pt idx="4">
                        <c:v>TERRA</c:v>
                      </c:pt>
                      <c:pt idx="5">
                        <c:v>HEINEKEN</c:v>
                      </c:pt>
                      <c:pt idx="6">
                        <c:v>HITE_EXTRACOLD</c:v>
                      </c:pt>
                      <c:pt idx="7">
                        <c:v>HOEGAARDEN</c:v>
                      </c:pt>
                      <c:pt idx="8">
                        <c:v>KIRIN_ICHIBAN</c:v>
                      </c:pt>
                      <c:pt idx="9">
                        <c:v>KRONENBOURG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'facebook 결과값'!$J$3:$J$12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10</c:v>
                      </c:pt>
                      <c:pt idx="1">
                        <c:v>10</c:v>
                      </c:pt>
                      <c:pt idx="2">
                        <c:v>10</c:v>
                      </c:pt>
                      <c:pt idx="3">
                        <c:v>10</c:v>
                      </c:pt>
                      <c:pt idx="4">
                        <c:v>10</c:v>
                      </c:pt>
                      <c:pt idx="5">
                        <c:v>10</c:v>
                      </c:pt>
                      <c:pt idx="6">
                        <c:v>10</c:v>
                      </c:pt>
                      <c:pt idx="7">
                        <c:v>10</c:v>
                      </c:pt>
                      <c:pt idx="8">
                        <c:v>10</c:v>
                      </c:pt>
                      <c:pt idx="9">
                        <c:v>10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4EDC-4357-8AB4-34FF2B1E3600}"/>
                  </c:ext>
                </c:extLst>
              </c15:ser>
            </c15:filteredRadarSeries>
          </c:ext>
        </c:extLst>
      </c:radarChart>
      <c:catAx>
        <c:axId val="504914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504915872"/>
        <c:crosses val="autoZero"/>
        <c:auto val="1"/>
        <c:lblAlgn val="ctr"/>
        <c:lblOffset val="100"/>
        <c:noMultiLvlLbl val="0"/>
      </c:catAx>
      <c:valAx>
        <c:axId val="50491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504914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'facebook 결과값'!$A$14</c:f>
              <c:strCache>
                <c:ptCount val="1"/>
                <c:pt idx="0">
                  <c:v>일본맥주 </c:v>
                </c:pt>
              </c:strCache>
            </c:strRef>
          </c:tx>
          <c:spPr>
            <a:ln w="19050" cap="rnd" cmpd="sng" algn="ctr">
              <a:solidFill>
                <a:srgbClr val="FF0000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'facebook 결과값'!$B$2:$G$2</c:f>
              <c:strCache>
                <c:ptCount val="6"/>
                <c:pt idx="0">
                  <c:v>18년 7월</c:v>
                </c:pt>
                <c:pt idx="1">
                  <c:v>18년 8월</c:v>
                </c:pt>
                <c:pt idx="2">
                  <c:v>18년 9월</c:v>
                </c:pt>
                <c:pt idx="3">
                  <c:v>19년 7월</c:v>
                </c:pt>
                <c:pt idx="4">
                  <c:v>19년 8월</c:v>
                </c:pt>
                <c:pt idx="5">
                  <c:v>19년 9월</c:v>
                </c:pt>
              </c:strCache>
            </c:strRef>
          </c:cat>
          <c:val>
            <c:numRef>
              <c:f>'facebook 결과값'!$B$14:$G$14</c:f>
              <c:numCache>
                <c:formatCode>0%</c:formatCode>
                <c:ptCount val="6"/>
                <c:pt idx="0">
                  <c:v>0.2857142857142857</c:v>
                </c:pt>
                <c:pt idx="1">
                  <c:v>0.29565217391304349</c:v>
                </c:pt>
                <c:pt idx="2">
                  <c:v>0.3888888888888889</c:v>
                </c:pt>
                <c:pt idx="3">
                  <c:v>0.16842105263157894</c:v>
                </c:pt>
                <c:pt idx="4">
                  <c:v>0.19130434782608696</c:v>
                </c:pt>
                <c:pt idx="5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12-4DE6-AE3B-7CDD7625FC1C}"/>
            </c:ext>
          </c:extLst>
        </c:ser>
        <c:ser>
          <c:idx val="1"/>
          <c:order val="1"/>
          <c:tx>
            <c:strRef>
              <c:f>'facebook 결과값'!$A$15</c:f>
              <c:strCache>
                <c:ptCount val="1"/>
                <c:pt idx="0">
                  <c:v>국내맥주</c:v>
                </c:pt>
              </c:strCache>
            </c:strRef>
          </c:tx>
          <c:spPr>
            <a:ln w="19050" cap="rnd" cmpd="sng" algn="ctr">
              <a:solidFill>
                <a:srgbClr val="0070C0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'facebook 결과값'!$B$2:$G$2</c:f>
              <c:strCache>
                <c:ptCount val="6"/>
                <c:pt idx="0">
                  <c:v>18년 7월</c:v>
                </c:pt>
                <c:pt idx="1">
                  <c:v>18년 8월</c:v>
                </c:pt>
                <c:pt idx="2">
                  <c:v>18년 9월</c:v>
                </c:pt>
                <c:pt idx="3">
                  <c:v>19년 7월</c:v>
                </c:pt>
                <c:pt idx="4">
                  <c:v>19년 8월</c:v>
                </c:pt>
                <c:pt idx="5">
                  <c:v>19년 9월</c:v>
                </c:pt>
              </c:strCache>
            </c:strRef>
          </c:cat>
          <c:val>
            <c:numRef>
              <c:f>'facebook 결과값'!$B$15:$G$15</c:f>
              <c:numCache>
                <c:formatCode>0%</c:formatCode>
                <c:ptCount val="6"/>
                <c:pt idx="0">
                  <c:v>0.26785714285714285</c:v>
                </c:pt>
                <c:pt idx="1">
                  <c:v>0.25217391304347825</c:v>
                </c:pt>
                <c:pt idx="2">
                  <c:v>0.33333333333333331</c:v>
                </c:pt>
                <c:pt idx="3">
                  <c:v>0.45263157894736844</c:v>
                </c:pt>
                <c:pt idx="4">
                  <c:v>0.46956521739130436</c:v>
                </c:pt>
                <c:pt idx="5">
                  <c:v>0.32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12-4DE6-AE3B-7CDD7625FC1C}"/>
            </c:ext>
          </c:extLst>
        </c:ser>
        <c:ser>
          <c:idx val="2"/>
          <c:order val="2"/>
          <c:tx>
            <c:strRef>
              <c:f>'facebook 결과값'!$A$16</c:f>
              <c:strCache>
                <c:ptCount val="1"/>
                <c:pt idx="0">
                  <c:v>수입맥주</c:v>
                </c:pt>
              </c:strCache>
            </c:strRef>
          </c:tx>
          <c:spPr>
            <a:ln w="19050" cap="rnd" cmpd="sng" algn="ctr">
              <a:solidFill>
                <a:schemeClr val="bg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1A12-4DE6-AE3B-7CDD7625FC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'facebook 결과값'!$B$2:$G$2</c:f>
              <c:strCache>
                <c:ptCount val="6"/>
                <c:pt idx="0">
                  <c:v>18년 7월</c:v>
                </c:pt>
                <c:pt idx="1">
                  <c:v>18년 8월</c:v>
                </c:pt>
                <c:pt idx="2">
                  <c:v>18년 9월</c:v>
                </c:pt>
                <c:pt idx="3">
                  <c:v>19년 7월</c:v>
                </c:pt>
                <c:pt idx="4">
                  <c:v>19년 8월</c:v>
                </c:pt>
                <c:pt idx="5">
                  <c:v>19년 9월</c:v>
                </c:pt>
              </c:strCache>
            </c:strRef>
          </c:cat>
          <c:val>
            <c:numRef>
              <c:f>'facebook 결과값'!$B$16:$G$16</c:f>
              <c:numCache>
                <c:formatCode>0%</c:formatCode>
                <c:ptCount val="6"/>
                <c:pt idx="0">
                  <c:v>0.44642857142857145</c:v>
                </c:pt>
                <c:pt idx="1">
                  <c:v>0.45217391304347826</c:v>
                </c:pt>
                <c:pt idx="2">
                  <c:v>0.27777777777777779</c:v>
                </c:pt>
                <c:pt idx="3">
                  <c:v>0.37894736842105264</c:v>
                </c:pt>
                <c:pt idx="4">
                  <c:v>0.33913043478260868</c:v>
                </c:pt>
                <c:pt idx="5">
                  <c:v>0.48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A12-4DE6-AE3B-7CDD7625FC1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37139824"/>
        <c:axId val="137141904"/>
      </c:lineChart>
      <c:catAx>
        <c:axId val="13713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37141904"/>
        <c:crosses val="autoZero"/>
        <c:auto val="1"/>
        <c:lblAlgn val="ctr"/>
        <c:lblOffset val="100"/>
        <c:noMultiLvlLbl val="0"/>
      </c:catAx>
      <c:valAx>
        <c:axId val="13714190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7139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pPr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Mask R-CNN </a:t>
            </a:r>
            <a:r>
              <a:rPr lang="ko-KR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브랜드별</a:t>
            </a:r>
            <a:r>
              <a:rPr 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정확도</a:t>
            </a:r>
            <a:r>
              <a:rPr lang="en-US" altLang="ko-KR" sz="1400" b="0" i="0" u="none" strike="noStrike" baseline="0" dirty="0" smtClean="0">
                <a:effectLst/>
              </a:rPr>
              <a:t>¹ 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(0~100%)</a:t>
            </a:r>
            <a:endParaRPr 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'mask rcnn'!$F$10</c:f>
              <c:strCache>
                <c:ptCount val="1"/>
                <c:pt idx="0">
                  <c:v>recall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'mask rcnn'!$B$11:$B$20</c:f>
              <c:strCache>
                <c:ptCount val="10"/>
                <c:pt idx="0">
                  <c:v>아사히</c:v>
                </c:pt>
                <c:pt idx="1">
                  <c:v>버드와이저</c:v>
                </c:pt>
                <c:pt idx="2">
                  <c:v>카스</c:v>
                </c:pt>
                <c:pt idx="3">
                  <c:v>하이네켄</c:v>
                </c:pt>
                <c:pt idx="4">
                  <c:v>하이트</c:v>
                </c:pt>
                <c:pt idx="5">
                  <c:v>호가든</c:v>
                </c:pt>
                <c:pt idx="6">
                  <c:v>기린</c:v>
                </c:pt>
                <c:pt idx="7">
                  <c:v>크로넨버그</c:v>
                </c:pt>
                <c:pt idx="8">
                  <c:v>삿포로</c:v>
                </c:pt>
                <c:pt idx="9">
                  <c:v>테라</c:v>
                </c:pt>
              </c:strCache>
            </c:strRef>
          </c:cat>
          <c:val>
            <c:numRef>
              <c:f>'mask rcnn'!$F$11:$F$20</c:f>
              <c:numCache>
                <c:formatCode>0%</c:formatCode>
                <c:ptCount val="10"/>
                <c:pt idx="0">
                  <c:v>0.28999999999999998</c:v>
                </c:pt>
                <c:pt idx="1">
                  <c:v>0.56999999999999995</c:v>
                </c:pt>
                <c:pt idx="2">
                  <c:v>0.61</c:v>
                </c:pt>
                <c:pt idx="3">
                  <c:v>0.48</c:v>
                </c:pt>
                <c:pt idx="4">
                  <c:v>0.46</c:v>
                </c:pt>
                <c:pt idx="5">
                  <c:v>0.82</c:v>
                </c:pt>
                <c:pt idx="6">
                  <c:v>0.81</c:v>
                </c:pt>
                <c:pt idx="7">
                  <c:v>0.76</c:v>
                </c:pt>
                <c:pt idx="8">
                  <c:v>0.68</c:v>
                </c:pt>
                <c:pt idx="9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B8-4054-B5CD-772AB5730066}"/>
            </c:ext>
          </c:extLst>
        </c:ser>
        <c:ser>
          <c:idx val="1"/>
          <c:order val="1"/>
          <c:tx>
            <c:strRef>
              <c:f>'mask rcnn'!$G$10</c:f>
              <c:strCache>
                <c:ptCount val="1"/>
                <c:pt idx="0">
                  <c:v>precision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'mask rcnn'!$B$11:$B$20</c:f>
              <c:strCache>
                <c:ptCount val="10"/>
                <c:pt idx="0">
                  <c:v>아사히</c:v>
                </c:pt>
                <c:pt idx="1">
                  <c:v>버드와이저</c:v>
                </c:pt>
                <c:pt idx="2">
                  <c:v>카스</c:v>
                </c:pt>
                <c:pt idx="3">
                  <c:v>하이네켄</c:v>
                </c:pt>
                <c:pt idx="4">
                  <c:v>하이트</c:v>
                </c:pt>
                <c:pt idx="5">
                  <c:v>호가든</c:v>
                </c:pt>
                <c:pt idx="6">
                  <c:v>기린</c:v>
                </c:pt>
                <c:pt idx="7">
                  <c:v>크로넨버그</c:v>
                </c:pt>
                <c:pt idx="8">
                  <c:v>삿포로</c:v>
                </c:pt>
                <c:pt idx="9">
                  <c:v>테라</c:v>
                </c:pt>
              </c:strCache>
            </c:strRef>
          </c:cat>
          <c:val>
            <c:numRef>
              <c:f>'mask rcnn'!$G$11:$G$20</c:f>
              <c:numCache>
                <c:formatCode>0%</c:formatCode>
                <c:ptCount val="10"/>
                <c:pt idx="0">
                  <c:v>0.69</c:v>
                </c:pt>
                <c:pt idx="1">
                  <c:v>0.82</c:v>
                </c:pt>
                <c:pt idx="2">
                  <c:v>0.87</c:v>
                </c:pt>
                <c:pt idx="3">
                  <c:v>0.74</c:v>
                </c:pt>
                <c:pt idx="4">
                  <c:v>0.68</c:v>
                </c:pt>
                <c:pt idx="5">
                  <c:v>0.84</c:v>
                </c:pt>
                <c:pt idx="6">
                  <c:v>0.88</c:v>
                </c:pt>
                <c:pt idx="7">
                  <c:v>0.73</c:v>
                </c:pt>
                <c:pt idx="8">
                  <c:v>0.63</c:v>
                </c:pt>
                <c:pt idx="9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B8-4054-B5CD-772AB57300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3637167"/>
        <c:axId val="2003631343"/>
      </c:radarChart>
      <c:catAx>
        <c:axId val="2003637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2003631343"/>
        <c:crosses val="autoZero"/>
        <c:auto val="1"/>
        <c:lblAlgn val="ctr"/>
        <c:lblOffset val="100"/>
        <c:noMultiLvlLbl val="0"/>
      </c:catAx>
      <c:valAx>
        <c:axId val="200363134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003637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알고리즘 성능 </a:t>
            </a:r>
            <a:r>
              <a:rPr 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비교</a:t>
            </a:r>
            <a:r>
              <a:rPr lang="en-US" altLang="ko-KR" sz="1400" b="0" i="0" u="none" strike="noStrike" baseline="0" dirty="0" smtClean="0">
                <a:effectLst/>
              </a:rPr>
              <a:t>¹</a:t>
            </a:r>
            <a:r>
              <a:rPr 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/>
              <a:t>(</a:t>
            </a:r>
            <a:r>
              <a:rPr lang="ko-KR" dirty="0"/>
              <a:t>정확도 </a:t>
            </a:r>
            <a:r>
              <a:rPr lang="en-US" dirty="0"/>
              <a:t>f1</a:t>
            </a:r>
            <a:r>
              <a:rPr lang="ko-KR" dirty="0"/>
              <a:t>값 기준</a:t>
            </a:r>
            <a:r>
              <a:rPr lang="en-US" dirty="0" smtClean="0"/>
              <a:t>)</a:t>
            </a:r>
            <a:endParaRPr lang="ko-KR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비교!$C$4</c:f>
              <c:strCache>
                <c:ptCount val="1"/>
                <c:pt idx="0">
                  <c:v>YOLO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비교!$B$5:$B$14</c:f>
              <c:strCache>
                <c:ptCount val="10"/>
                <c:pt idx="0">
                  <c:v>아사히</c:v>
                </c:pt>
                <c:pt idx="1">
                  <c:v>버드와이저</c:v>
                </c:pt>
                <c:pt idx="2">
                  <c:v>카스</c:v>
                </c:pt>
                <c:pt idx="3">
                  <c:v>하이네켄</c:v>
                </c:pt>
                <c:pt idx="4">
                  <c:v>하이트</c:v>
                </c:pt>
                <c:pt idx="5">
                  <c:v>호가든</c:v>
                </c:pt>
                <c:pt idx="6">
                  <c:v>기린</c:v>
                </c:pt>
                <c:pt idx="7">
                  <c:v>크로넨버그</c:v>
                </c:pt>
                <c:pt idx="8">
                  <c:v>삿포로</c:v>
                </c:pt>
                <c:pt idx="9">
                  <c:v>테라</c:v>
                </c:pt>
              </c:strCache>
            </c:strRef>
          </c:cat>
          <c:val>
            <c:numRef>
              <c:f>비교!$C$5:$C$14</c:f>
              <c:numCache>
                <c:formatCode>0%</c:formatCode>
                <c:ptCount val="10"/>
                <c:pt idx="0">
                  <c:v>0.95</c:v>
                </c:pt>
                <c:pt idx="1">
                  <c:v>0.92</c:v>
                </c:pt>
                <c:pt idx="2">
                  <c:v>0.7</c:v>
                </c:pt>
                <c:pt idx="3">
                  <c:v>0.8</c:v>
                </c:pt>
                <c:pt idx="4">
                  <c:v>0.79</c:v>
                </c:pt>
                <c:pt idx="5">
                  <c:v>0.84</c:v>
                </c:pt>
                <c:pt idx="6">
                  <c:v>0.92</c:v>
                </c:pt>
                <c:pt idx="7">
                  <c:v>0.94</c:v>
                </c:pt>
                <c:pt idx="8">
                  <c:v>0.91</c:v>
                </c:pt>
                <c:pt idx="9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0F-4EAD-B16F-878735B1CFB9}"/>
            </c:ext>
          </c:extLst>
        </c:ser>
        <c:ser>
          <c:idx val="1"/>
          <c:order val="1"/>
          <c:tx>
            <c:strRef>
              <c:f>비교!$D$4</c:f>
              <c:strCache>
                <c:ptCount val="1"/>
                <c:pt idx="0">
                  <c:v>Mask R-CNN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비교!$B$5:$B$14</c:f>
              <c:strCache>
                <c:ptCount val="10"/>
                <c:pt idx="0">
                  <c:v>아사히</c:v>
                </c:pt>
                <c:pt idx="1">
                  <c:v>버드와이저</c:v>
                </c:pt>
                <c:pt idx="2">
                  <c:v>카스</c:v>
                </c:pt>
                <c:pt idx="3">
                  <c:v>하이네켄</c:v>
                </c:pt>
                <c:pt idx="4">
                  <c:v>하이트</c:v>
                </c:pt>
                <c:pt idx="5">
                  <c:v>호가든</c:v>
                </c:pt>
                <c:pt idx="6">
                  <c:v>기린</c:v>
                </c:pt>
                <c:pt idx="7">
                  <c:v>크로넨버그</c:v>
                </c:pt>
                <c:pt idx="8">
                  <c:v>삿포로</c:v>
                </c:pt>
                <c:pt idx="9">
                  <c:v>테라</c:v>
                </c:pt>
              </c:strCache>
            </c:strRef>
          </c:cat>
          <c:val>
            <c:numRef>
              <c:f>비교!$D$5:$D$14</c:f>
              <c:numCache>
                <c:formatCode>0%</c:formatCode>
                <c:ptCount val="10"/>
                <c:pt idx="0">
                  <c:v>0.41</c:v>
                </c:pt>
                <c:pt idx="1">
                  <c:v>0.68</c:v>
                </c:pt>
                <c:pt idx="2">
                  <c:v>0.72</c:v>
                </c:pt>
                <c:pt idx="3">
                  <c:v>0.57999999999999996</c:v>
                </c:pt>
                <c:pt idx="4">
                  <c:v>0.55000000000000004</c:v>
                </c:pt>
                <c:pt idx="5">
                  <c:v>0.83</c:v>
                </c:pt>
                <c:pt idx="6">
                  <c:v>0.85</c:v>
                </c:pt>
                <c:pt idx="7">
                  <c:v>0.75</c:v>
                </c:pt>
                <c:pt idx="8">
                  <c:v>0.65</c:v>
                </c:pt>
                <c:pt idx="9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0F-4EAD-B16F-878735B1CF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1001487"/>
        <c:axId val="2001002319"/>
      </c:radarChart>
      <c:catAx>
        <c:axId val="2001001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2001002319"/>
        <c:crosses val="autoZero"/>
        <c:auto val="1"/>
        <c:lblAlgn val="ctr"/>
        <c:lblOffset val="100"/>
        <c:noMultiLvlLbl val="0"/>
      </c:catAx>
      <c:valAx>
        <c:axId val="200100231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001001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YOLO: 9600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 학습</a:t>
            </a:r>
            <a:r>
              <a:rPr lang="en-US" altLang="ko-KR" sz="1000" dirty="0" smtClean="0"/>
              <a:t>(0~100%)</a:t>
            </a:r>
            <a:endParaRPr lang="ko-KR" sz="1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yolo!$K$35</c:f>
              <c:strCache>
                <c:ptCount val="1"/>
                <c:pt idx="0">
                  <c:v>f1-score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yolo!$J$36:$J$45</c:f>
              <c:strCache>
                <c:ptCount val="10"/>
                <c:pt idx="0">
                  <c:v>아사히</c:v>
                </c:pt>
                <c:pt idx="1">
                  <c:v>버드와이저</c:v>
                </c:pt>
                <c:pt idx="2">
                  <c:v>카스</c:v>
                </c:pt>
                <c:pt idx="3">
                  <c:v>하이네켄</c:v>
                </c:pt>
                <c:pt idx="4">
                  <c:v>하이트</c:v>
                </c:pt>
                <c:pt idx="5">
                  <c:v>호가든</c:v>
                </c:pt>
                <c:pt idx="6">
                  <c:v>기린</c:v>
                </c:pt>
                <c:pt idx="7">
                  <c:v>크로넨버그</c:v>
                </c:pt>
                <c:pt idx="8">
                  <c:v>삿포로</c:v>
                </c:pt>
                <c:pt idx="9">
                  <c:v>테라</c:v>
                </c:pt>
              </c:strCache>
            </c:strRef>
          </c:cat>
          <c:val>
            <c:numRef>
              <c:f>yolo!$K$36:$K$45</c:f>
              <c:numCache>
                <c:formatCode>0%</c:formatCode>
                <c:ptCount val="10"/>
                <c:pt idx="0">
                  <c:v>0.91</c:v>
                </c:pt>
                <c:pt idx="1">
                  <c:v>0.9</c:v>
                </c:pt>
                <c:pt idx="2">
                  <c:v>0.62</c:v>
                </c:pt>
                <c:pt idx="3">
                  <c:v>0.8</c:v>
                </c:pt>
                <c:pt idx="4">
                  <c:v>0.74</c:v>
                </c:pt>
                <c:pt idx="5">
                  <c:v>0.86</c:v>
                </c:pt>
                <c:pt idx="6">
                  <c:v>0.91</c:v>
                </c:pt>
                <c:pt idx="7">
                  <c:v>0.92</c:v>
                </c:pt>
                <c:pt idx="8">
                  <c:v>0.93</c:v>
                </c:pt>
                <c:pt idx="9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03-42FD-B63E-3E938FF8D6BA}"/>
            </c:ext>
          </c:extLst>
        </c:ser>
        <c:ser>
          <c:idx val="1"/>
          <c:order val="1"/>
          <c:tx>
            <c:strRef>
              <c:f>yolo!$L$35</c:f>
              <c:strCache>
                <c:ptCount val="1"/>
                <c:pt idx="0">
                  <c:v>model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yolo!$J$36:$J$45</c:f>
              <c:strCache>
                <c:ptCount val="10"/>
                <c:pt idx="0">
                  <c:v>아사히</c:v>
                </c:pt>
                <c:pt idx="1">
                  <c:v>버드와이저</c:v>
                </c:pt>
                <c:pt idx="2">
                  <c:v>카스</c:v>
                </c:pt>
                <c:pt idx="3">
                  <c:v>하이네켄</c:v>
                </c:pt>
                <c:pt idx="4">
                  <c:v>하이트</c:v>
                </c:pt>
                <c:pt idx="5">
                  <c:v>호가든</c:v>
                </c:pt>
                <c:pt idx="6">
                  <c:v>기린</c:v>
                </c:pt>
                <c:pt idx="7">
                  <c:v>크로넨버그</c:v>
                </c:pt>
                <c:pt idx="8">
                  <c:v>삿포로</c:v>
                </c:pt>
                <c:pt idx="9">
                  <c:v>테라</c:v>
                </c:pt>
              </c:strCache>
            </c:strRef>
          </c:cat>
          <c:val>
            <c:numRef>
              <c:f>yolo!$L$36:$L$45</c:f>
              <c:numCache>
                <c:formatCode>0.00%</c:formatCode>
                <c:ptCount val="10"/>
                <c:pt idx="0">
                  <c:v>0.74194444444444396</c:v>
                </c:pt>
                <c:pt idx="1">
                  <c:v>0.68238095238095198</c:v>
                </c:pt>
                <c:pt idx="2">
                  <c:v>0.67055555555555502</c:v>
                </c:pt>
                <c:pt idx="3">
                  <c:v>0.69777777777777705</c:v>
                </c:pt>
                <c:pt idx="4">
                  <c:v>0.78173913043478205</c:v>
                </c:pt>
                <c:pt idx="5">
                  <c:v>0.74066666666666603</c:v>
                </c:pt>
                <c:pt idx="6">
                  <c:v>0.65363636363636302</c:v>
                </c:pt>
                <c:pt idx="7">
                  <c:v>0.77124999999999999</c:v>
                </c:pt>
                <c:pt idx="8">
                  <c:v>0.74650000000000005</c:v>
                </c:pt>
                <c:pt idx="9">
                  <c:v>0.69869565217391305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03-42FD-B63E-3E938FF8D6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7353311"/>
        <c:axId val="1847360383"/>
      </c:radarChart>
      <c:catAx>
        <c:axId val="1847353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847360383"/>
        <c:crosses val="autoZero"/>
        <c:auto val="1"/>
        <c:lblAlgn val="ctr"/>
        <c:lblOffset val="100"/>
        <c:noMultiLvlLbl val="0"/>
      </c:catAx>
      <c:valAx>
        <c:axId val="184736038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847353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MASK R –</a:t>
            </a:r>
            <a:r>
              <a:rPr lang="en-US" baseline="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CNN: </a:t>
            </a:r>
            <a:r>
              <a:rPr 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6000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 학습</a:t>
            </a:r>
            <a:r>
              <a:rPr lang="en-US" altLang="ko-KR" sz="1000" dirty="0" smtClean="0">
                <a:solidFill>
                  <a:schemeClr val="tx1"/>
                </a:solidFill>
              </a:rPr>
              <a:t>(0~100%)</a:t>
            </a:r>
            <a:endParaRPr lang="ko-KR" sz="1000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'mask rcnn'!$Q$10</c:f>
              <c:strCache>
                <c:ptCount val="1"/>
                <c:pt idx="0">
                  <c:v>f1-score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'mask rcnn'!$K$11:$K$20</c:f>
              <c:strCache>
                <c:ptCount val="10"/>
                <c:pt idx="0">
                  <c:v>아사히</c:v>
                </c:pt>
                <c:pt idx="1">
                  <c:v>버드와이저</c:v>
                </c:pt>
                <c:pt idx="2">
                  <c:v>카스</c:v>
                </c:pt>
                <c:pt idx="3">
                  <c:v>하이네켄</c:v>
                </c:pt>
                <c:pt idx="4">
                  <c:v>하이트</c:v>
                </c:pt>
                <c:pt idx="5">
                  <c:v>호가든</c:v>
                </c:pt>
                <c:pt idx="6">
                  <c:v>기린</c:v>
                </c:pt>
                <c:pt idx="7">
                  <c:v>크로넨버그</c:v>
                </c:pt>
                <c:pt idx="8">
                  <c:v>삿포로</c:v>
                </c:pt>
                <c:pt idx="9">
                  <c:v>테라</c:v>
                </c:pt>
              </c:strCache>
            </c:strRef>
          </c:cat>
          <c:val>
            <c:numRef>
              <c:f>'mask rcnn'!$Q$11:$Q$20</c:f>
              <c:numCache>
                <c:formatCode>0%</c:formatCode>
                <c:ptCount val="10"/>
                <c:pt idx="0">
                  <c:v>0.12</c:v>
                </c:pt>
                <c:pt idx="1">
                  <c:v>0.35</c:v>
                </c:pt>
                <c:pt idx="2">
                  <c:v>0.36</c:v>
                </c:pt>
                <c:pt idx="3">
                  <c:v>0.1</c:v>
                </c:pt>
                <c:pt idx="4">
                  <c:v>0.38</c:v>
                </c:pt>
                <c:pt idx="5">
                  <c:v>0.54</c:v>
                </c:pt>
                <c:pt idx="6">
                  <c:v>0.38</c:v>
                </c:pt>
                <c:pt idx="7">
                  <c:v>0.65</c:v>
                </c:pt>
                <c:pt idx="8">
                  <c:v>0.65</c:v>
                </c:pt>
                <c:pt idx="9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40-4804-93A0-011D5E6D7937}"/>
            </c:ext>
          </c:extLst>
        </c:ser>
        <c:ser>
          <c:idx val="1"/>
          <c:order val="1"/>
          <c:tx>
            <c:strRef>
              <c:f>'mask rcnn'!$R$10</c:f>
              <c:strCache>
                <c:ptCount val="1"/>
                <c:pt idx="0">
                  <c:v>모델예측 정확도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'mask rcnn'!$K$11:$K$20</c:f>
              <c:strCache>
                <c:ptCount val="10"/>
                <c:pt idx="0">
                  <c:v>아사히</c:v>
                </c:pt>
                <c:pt idx="1">
                  <c:v>버드와이저</c:v>
                </c:pt>
                <c:pt idx="2">
                  <c:v>카스</c:v>
                </c:pt>
                <c:pt idx="3">
                  <c:v>하이네켄</c:v>
                </c:pt>
                <c:pt idx="4">
                  <c:v>하이트</c:v>
                </c:pt>
                <c:pt idx="5">
                  <c:v>호가든</c:v>
                </c:pt>
                <c:pt idx="6">
                  <c:v>기린</c:v>
                </c:pt>
                <c:pt idx="7">
                  <c:v>크로넨버그</c:v>
                </c:pt>
                <c:pt idx="8">
                  <c:v>삿포로</c:v>
                </c:pt>
                <c:pt idx="9">
                  <c:v>테라</c:v>
                </c:pt>
              </c:strCache>
            </c:strRef>
          </c:cat>
          <c:val>
            <c:numRef>
              <c:f>'mask rcnn'!$R$11:$R$20</c:f>
              <c:numCache>
                <c:formatCode>0%</c:formatCode>
                <c:ptCount val="10"/>
                <c:pt idx="0">
                  <c:v>0.91631734369999995</c:v>
                </c:pt>
                <c:pt idx="1">
                  <c:v>0.93064487579999999</c:v>
                </c:pt>
                <c:pt idx="2">
                  <c:v>0.94318643479999997</c:v>
                </c:pt>
                <c:pt idx="3">
                  <c:v>0.94679540399999995</c:v>
                </c:pt>
                <c:pt idx="4">
                  <c:v>0.94680542300000003</c:v>
                </c:pt>
                <c:pt idx="5">
                  <c:v>0.9647677938</c:v>
                </c:pt>
                <c:pt idx="6">
                  <c:v>0.96699069739999999</c:v>
                </c:pt>
                <c:pt idx="7">
                  <c:v>0.96988102750000005</c:v>
                </c:pt>
                <c:pt idx="8">
                  <c:v>0.93183935350000002</c:v>
                </c:pt>
                <c:pt idx="9">
                  <c:v>0.95519777640000003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40-4804-93A0-011D5E6D79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3625935"/>
        <c:axId val="2003628015"/>
      </c:radarChart>
      <c:catAx>
        <c:axId val="2003625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2003628015"/>
        <c:crosses val="autoZero"/>
        <c:auto val="1"/>
        <c:lblAlgn val="ctr"/>
        <c:lblOffset val="100"/>
        <c:noMultiLvlLbl val="0"/>
      </c:catAx>
      <c:valAx>
        <c:axId val="20036280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003625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YOLO: 14700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 학습</a:t>
            </a:r>
            <a:r>
              <a:rPr lang="en-US" altLang="ko-KR" sz="1000" dirty="0" smtClean="0">
                <a:solidFill>
                  <a:schemeClr val="tx1"/>
                </a:solidFill>
              </a:rPr>
              <a:t>(0~100%)</a:t>
            </a:r>
            <a:endParaRPr 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yolo!$G$35</c:f>
              <c:strCache>
                <c:ptCount val="1"/>
                <c:pt idx="0">
                  <c:v>f1-score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yolo!$F$36:$F$45</c:f>
              <c:strCache>
                <c:ptCount val="10"/>
                <c:pt idx="0">
                  <c:v>아사히</c:v>
                </c:pt>
                <c:pt idx="1">
                  <c:v>버드와이저</c:v>
                </c:pt>
                <c:pt idx="2">
                  <c:v>카스</c:v>
                </c:pt>
                <c:pt idx="3">
                  <c:v>하이네켄</c:v>
                </c:pt>
                <c:pt idx="4">
                  <c:v>하이트</c:v>
                </c:pt>
                <c:pt idx="5">
                  <c:v>호가든</c:v>
                </c:pt>
                <c:pt idx="6">
                  <c:v>기린</c:v>
                </c:pt>
                <c:pt idx="7">
                  <c:v>크로넨버그</c:v>
                </c:pt>
                <c:pt idx="8">
                  <c:v>삿포로</c:v>
                </c:pt>
                <c:pt idx="9">
                  <c:v>테라</c:v>
                </c:pt>
              </c:strCache>
            </c:strRef>
          </c:cat>
          <c:val>
            <c:numRef>
              <c:f>yolo!$G$36:$G$45</c:f>
              <c:numCache>
                <c:formatCode>0%</c:formatCode>
                <c:ptCount val="10"/>
                <c:pt idx="0">
                  <c:v>0.95</c:v>
                </c:pt>
                <c:pt idx="1">
                  <c:v>0.87</c:v>
                </c:pt>
                <c:pt idx="2">
                  <c:v>0.69</c:v>
                </c:pt>
                <c:pt idx="3">
                  <c:v>0.8</c:v>
                </c:pt>
                <c:pt idx="4">
                  <c:v>0.79</c:v>
                </c:pt>
                <c:pt idx="5">
                  <c:v>0.87</c:v>
                </c:pt>
                <c:pt idx="6">
                  <c:v>0.88</c:v>
                </c:pt>
                <c:pt idx="7">
                  <c:v>0.94</c:v>
                </c:pt>
                <c:pt idx="8">
                  <c:v>0.9</c:v>
                </c:pt>
                <c:pt idx="9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9A-4CD4-9184-9D1D02B0E884}"/>
            </c:ext>
          </c:extLst>
        </c:ser>
        <c:ser>
          <c:idx val="1"/>
          <c:order val="1"/>
          <c:tx>
            <c:strRef>
              <c:f>yolo!$H$35</c:f>
              <c:strCache>
                <c:ptCount val="1"/>
                <c:pt idx="0">
                  <c:v>model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yolo!$F$36:$F$45</c:f>
              <c:strCache>
                <c:ptCount val="10"/>
                <c:pt idx="0">
                  <c:v>아사히</c:v>
                </c:pt>
                <c:pt idx="1">
                  <c:v>버드와이저</c:v>
                </c:pt>
                <c:pt idx="2">
                  <c:v>카스</c:v>
                </c:pt>
                <c:pt idx="3">
                  <c:v>하이네켄</c:v>
                </c:pt>
                <c:pt idx="4">
                  <c:v>하이트</c:v>
                </c:pt>
                <c:pt idx="5">
                  <c:v>호가든</c:v>
                </c:pt>
                <c:pt idx="6">
                  <c:v>기린</c:v>
                </c:pt>
                <c:pt idx="7">
                  <c:v>크로넨버그</c:v>
                </c:pt>
                <c:pt idx="8">
                  <c:v>삿포로</c:v>
                </c:pt>
                <c:pt idx="9">
                  <c:v>테라</c:v>
                </c:pt>
              </c:strCache>
            </c:strRef>
          </c:cat>
          <c:val>
            <c:numRef>
              <c:f>yolo!$H$36:$H$45</c:f>
              <c:numCache>
                <c:formatCode>0.00%</c:formatCode>
                <c:ptCount val="10"/>
                <c:pt idx="0">
                  <c:v>0.80548387096774099</c:v>
                </c:pt>
                <c:pt idx="1">
                  <c:v>0.786052631578947</c:v>
                </c:pt>
                <c:pt idx="2">
                  <c:v>0.66500000000000004</c:v>
                </c:pt>
                <c:pt idx="3">
                  <c:v>0.69535714285714201</c:v>
                </c:pt>
                <c:pt idx="4" formatCode="0%">
                  <c:v>0.77</c:v>
                </c:pt>
                <c:pt idx="5">
                  <c:v>0.80677419354838698</c:v>
                </c:pt>
                <c:pt idx="6">
                  <c:v>0.75687499999999996</c:v>
                </c:pt>
                <c:pt idx="7">
                  <c:v>0.87791666666666601</c:v>
                </c:pt>
                <c:pt idx="8">
                  <c:v>0.81619047619047602</c:v>
                </c:pt>
                <c:pt idx="9">
                  <c:v>0.72402777777777705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9A-4CD4-9184-9D1D02B0E8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7367039"/>
        <c:axId val="1847358719"/>
      </c:radarChart>
      <c:catAx>
        <c:axId val="1847367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847358719"/>
        <c:crosses val="autoZero"/>
        <c:auto val="1"/>
        <c:lblAlgn val="ctr"/>
        <c:lblOffset val="100"/>
        <c:noMultiLvlLbl val="0"/>
      </c:catAx>
      <c:valAx>
        <c:axId val="184735871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847367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MASK R –</a:t>
            </a:r>
            <a:r>
              <a:rPr lang="en-US" baseline="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CNN: </a:t>
            </a:r>
            <a:r>
              <a:rPr 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6000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 학습</a:t>
            </a:r>
            <a:r>
              <a:rPr lang="en-US" altLang="ko-KR" sz="1000" dirty="0" smtClean="0">
                <a:solidFill>
                  <a:schemeClr val="tx1"/>
                </a:solidFill>
              </a:rPr>
              <a:t>(0~100%)</a:t>
            </a:r>
            <a:endParaRPr lang="ko-KR" sz="1000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'mask rcnn'!$Q$10</c:f>
              <c:strCache>
                <c:ptCount val="1"/>
                <c:pt idx="0">
                  <c:v>f1-score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'mask rcnn'!$K$11:$K$20</c:f>
              <c:strCache>
                <c:ptCount val="10"/>
                <c:pt idx="0">
                  <c:v>아사히</c:v>
                </c:pt>
                <c:pt idx="1">
                  <c:v>버드와이저</c:v>
                </c:pt>
                <c:pt idx="2">
                  <c:v>카스</c:v>
                </c:pt>
                <c:pt idx="3">
                  <c:v>하이네켄</c:v>
                </c:pt>
                <c:pt idx="4">
                  <c:v>하이트</c:v>
                </c:pt>
                <c:pt idx="5">
                  <c:v>호가든</c:v>
                </c:pt>
                <c:pt idx="6">
                  <c:v>기린</c:v>
                </c:pt>
                <c:pt idx="7">
                  <c:v>크로넨버그</c:v>
                </c:pt>
                <c:pt idx="8">
                  <c:v>삿포로</c:v>
                </c:pt>
                <c:pt idx="9">
                  <c:v>테라</c:v>
                </c:pt>
              </c:strCache>
            </c:strRef>
          </c:cat>
          <c:val>
            <c:numRef>
              <c:f>'mask rcnn'!$Q$11:$Q$20</c:f>
              <c:numCache>
                <c:formatCode>0%</c:formatCode>
                <c:ptCount val="10"/>
                <c:pt idx="0">
                  <c:v>0.12</c:v>
                </c:pt>
                <c:pt idx="1">
                  <c:v>0.35</c:v>
                </c:pt>
                <c:pt idx="2">
                  <c:v>0.36</c:v>
                </c:pt>
                <c:pt idx="3">
                  <c:v>0.1</c:v>
                </c:pt>
                <c:pt idx="4">
                  <c:v>0.38</c:v>
                </c:pt>
                <c:pt idx="5">
                  <c:v>0.54</c:v>
                </c:pt>
                <c:pt idx="6">
                  <c:v>0.38</c:v>
                </c:pt>
                <c:pt idx="7">
                  <c:v>0.65</c:v>
                </c:pt>
                <c:pt idx="8">
                  <c:v>0.65</c:v>
                </c:pt>
                <c:pt idx="9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EE-4022-8DC5-62BD611D47F4}"/>
            </c:ext>
          </c:extLst>
        </c:ser>
        <c:ser>
          <c:idx val="1"/>
          <c:order val="1"/>
          <c:tx>
            <c:strRef>
              <c:f>'mask rcnn'!$R$10</c:f>
              <c:strCache>
                <c:ptCount val="1"/>
                <c:pt idx="0">
                  <c:v>모델예측 정확도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'mask rcnn'!$K$11:$K$20</c:f>
              <c:strCache>
                <c:ptCount val="10"/>
                <c:pt idx="0">
                  <c:v>아사히</c:v>
                </c:pt>
                <c:pt idx="1">
                  <c:v>버드와이저</c:v>
                </c:pt>
                <c:pt idx="2">
                  <c:v>카스</c:v>
                </c:pt>
                <c:pt idx="3">
                  <c:v>하이네켄</c:v>
                </c:pt>
                <c:pt idx="4">
                  <c:v>하이트</c:v>
                </c:pt>
                <c:pt idx="5">
                  <c:v>호가든</c:v>
                </c:pt>
                <c:pt idx="6">
                  <c:v>기린</c:v>
                </c:pt>
                <c:pt idx="7">
                  <c:v>크로넨버그</c:v>
                </c:pt>
                <c:pt idx="8">
                  <c:v>삿포로</c:v>
                </c:pt>
                <c:pt idx="9">
                  <c:v>테라</c:v>
                </c:pt>
              </c:strCache>
            </c:strRef>
          </c:cat>
          <c:val>
            <c:numRef>
              <c:f>'mask rcnn'!$R$11:$R$20</c:f>
              <c:numCache>
                <c:formatCode>0%</c:formatCode>
                <c:ptCount val="10"/>
                <c:pt idx="0">
                  <c:v>0.91631734369999995</c:v>
                </c:pt>
                <c:pt idx="1">
                  <c:v>0.93064487579999999</c:v>
                </c:pt>
                <c:pt idx="2">
                  <c:v>0.94318643479999997</c:v>
                </c:pt>
                <c:pt idx="3">
                  <c:v>0.94679540399999995</c:v>
                </c:pt>
                <c:pt idx="4">
                  <c:v>0.94680542300000003</c:v>
                </c:pt>
                <c:pt idx="5">
                  <c:v>0.9647677938</c:v>
                </c:pt>
                <c:pt idx="6">
                  <c:v>0.96699069739999999</c:v>
                </c:pt>
                <c:pt idx="7">
                  <c:v>0.96988102750000005</c:v>
                </c:pt>
                <c:pt idx="8">
                  <c:v>0.93183935350000002</c:v>
                </c:pt>
                <c:pt idx="9">
                  <c:v>0.95519777640000003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EE-4022-8DC5-62BD611D47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3625935"/>
        <c:axId val="2003628015"/>
      </c:radarChart>
      <c:catAx>
        <c:axId val="2003625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2003628015"/>
        <c:crosses val="autoZero"/>
        <c:auto val="1"/>
        <c:lblAlgn val="ctr"/>
        <c:lblOffset val="100"/>
        <c:noMultiLvlLbl val="0"/>
      </c:catAx>
      <c:valAx>
        <c:axId val="20036280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003625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MASK</a:t>
            </a:r>
            <a:r>
              <a:rPr lang="en-US" baseline="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R-CNN: </a:t>
            </a:r>
            <a:r>
              <a:rPr 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20000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 학습</a:t>
            </a:r>
            <a:r>
              <a:rPr lang="en-US" altLang="ko-KR" sz="1000" dirty="0" smtClean="0">
                <a:solidFill>
                  <a:schemeClr val="tx1"/>
                </a:solidFill>
              </a:rPr>
              <a:t>(0~100%)</a:t>
            </a:r>
            <a:endParaRPr lang="ko-KR" sz="1000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'mask rcnn'!$H$10</c:f>
              <c:strCache>
                <c:ptCount val="1"/>
                <c:pt idx="0">
                  <c:v>f1-score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'mask rcnn'!$B$11:$B$20</c:f>
              <c:strCache>
                <c:ptCount val="10"/>
                <c:pt idx="0">
                  <c:v>아사히</c:v>
                </c:pt>
                <c:pt idx="1">
                  <c:v>버드와이저</c:v>
                </c:pt>
                <c:pt idx="2">
                  <c:v>카스</c:v>
                </c:pt>
                <c:pt idx="3">
                  <c:v>하이네켄</c:v>
                </c:pt>
                <c:pt idx="4">
                  <c:v>하이트</c:v>
                </c:pt>
                <c:pt idx="5">
                  <c:v>호가든</c:v>
                </c:pt>
                <c:pt idx="6">
                  <c:v>기린</c:v>
                </c:pt>
                <c:pt idx="7">
                  <c:v>크로넨버그</c:v>
                </c:pt>
                <c:pt idx="8">
                  <c:v>삿포로</c:v>
                </c:pt>
                <c:pt idx="9">
                  <c:v>테라</c:v>
                </c:pt>
              </c:strCache>
            </c:strRef>
          </c:cat>
          <c:val>
            <c:numRef>
              <c:f>'mask rcnn'!$H$11:$H$20</c:f>
              <c:numCache>
                <c:formatCode>0%</c:formatCode>
                <c:ptCount val="10"/>
                <c:pt idx="0">
                  <c:v>0.41</c:v>
                </c:pt>
                <c:pt idx="1">
                  <c:v>0.68</c:v>
                </c:pt>
                <c:pt idx="2">
                  <c:v>0.72</c:v>
                </c:pt>
                <c:pt idx="3">
                  <c:v>0.57999999999999996</c:v>
                </c:pt>
                <c:pt idx="4">
                  <c:v>0.55000000000000004</c:v>
                </c:pt>
                <c:pt idx="5">
                  <c:v>0.83</c:v>
                </c:pt>
                <c:pt idx="6">
                  <c:v>0.85</c:v>
                </c:pt>
                <c:pt idx="7">
                  <c:v>0.75</c:v>
                </c:pt>
                <c:pt idx="8">
                  <c:v>0.65</c:v>
                </c:pt>
                <c:pt idx="9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F-4B67-BAF0-9EE31DC71478}"/>
            </c:ext>
          </c:extLst>
        </c:ser>
        <c:ser>
          <c:idx val="1"/>
          <c:order val="1"/>
          <c:tx>
            <c:strRef>
              <c:f>'mask rcnn'!$I$10</c:f>
              <c:strCache>
                <c:ptCount val="1"/>
                <c:pt idx="0">
                  <c:v>모델예측 정확도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'mask rcnn'!$B$11:$B$20</c:f>
              <c:strCache>
                <c:ptCount val="10"/>
                <c:pt idx="0">
                  <c:v>아사히</c:v>
                </c:pt>
                <c:pt idx="1">
                  <c:v>버드와이저</c:v>
                </c:pt>
                <c:pt idx="2">
                  <c:v>카스</c:v>
                </c:pt>
                <c:pt idx="3">
                  <c:v>하이네켄</c:v>
                </c:pt>
                <c:pt idx="4">
                  <c:v>하이트</c:v>
                </c:pt>
                <c:pt idx="5">
                  <c:v>호가든</c:v>
                </c:pt>
                <c:pt idx="6">
                  <c:v>기린</c:v>
                </c:pt>
                <c:pt idx="7">
                  <c:v>크로넨버그</c:v>
                </c:pt>
                <c:pt idx="8">
                  <c:v>삿포로</c:v>
                </c:pt>
                <c:pt idx="9">
                  <c:v>테라</c:v>
                </c:pt>
              </c:strCache>
            </c:strRef>
          </c:cat>
          <c:val>
            <c:numRef>
              <c:f>'mask rcnn'!$I$11:$I$20</c:f>
              <c:numCache>
                <c:formatCode>0%</c:formatCode>
                <c:ptCount val="10"/>
                <c:pt idx="0">
                  <c:v>0.96096525740000005</c:v>
                </c:pt>
                <c:pt idx="1">
                  <c:v>0.96187952070000005</c:v>
                </c:pt>
                <c:pt idx="2">
                  <c:v>0.97063371249999997</c:v>
                </c:pt>
                <c:pt idx="3">
                  <c:v>0.9705046155</c:v>
                </c:pt>
                <c:pt idx="4">
                  <c:v>0.98569567410000003</c:v>
                </c:pt>
                <c:pt idx="5">
                  <c:v>0.972245425</c:v>
                </c:pt>
                <c:pt idx="6">
                  <c:v>0.95962407940000005</c:v>
                </c:pt>
                <c:pt idx="7">
                  <c:v>0.98625551300000003</c:v>
                </c:pt>
                <c:pt idx="8">
                  <c:v>0.96091833459999998</c:v>
                </c:pt>
                <c:pt idx="9">
                  <c:v>0.97246808780000005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1F-4B67-BAF0-9EE31DC71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0981519"/>
        <c:axId val="2000974447"/>
      </c:radarChart>
      <c:catAx>
        <c:axId val="2000981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2000974447"/>
        <c:crosses val="autoZero"/>
        <c:auto val="1"/>
        <c:lblAlgn val="ctr"/>
        <c:lblOffset val="100"/>
        <c:noMultiLvlLbl val="0"/>
      </c:catAx>
      <c:valAx>
        <c:axId val="200097444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000981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YOLO: 20000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 학습</a:t>
            </a:r>
            <a:r>
              <a:rPr lang="en-US" altLang="ko-KR" sz="1000" dirty="0" smtClean="0">
                <a:solidFill>
                  <a:schemeClr val="tx1"/>
                </a:solidFill>
              </a:rPr>
              <a:t>(0~100%)</a:t>
            </a:r>
            <a:endParaRPr lang="ko-KR" sz="1000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yolo!$C$35</c:f>
              <c:strCache>
                <c:ptCount val="1"/>
                <c:pt idx="0">
                  <c:v>f1-score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yolo!$B$36:$B$45</c:f>
              <c:strCache>
                <c:ptCount val="10"/>
                <c:pt idx="0">
                  <c:v>아사히</c:v>
                </c:pt>
                <c:pt idx="1">
                  <c:v>버드와이저</c:v>
                </c:pt>
                <c:pt idx="2">
                  <c:v>카스</c:v>
                </c:pt>
                <c:pt idx="3">
                  <c:v>하이네켄</c:v>
                </c:pt>
                <c:pt idx="4">
                  <c:v>하이트</c:v>
                </c:pt>
                <c:pt idx="5">
                  <c:v>호가든</c:v>
                </c:pt>
                <c:pt idx="6">
                  <c:v>기린</c:v>
                </c:pt>
                <c:pt idx="7">
                  <c:v>크로넨버그</c:v>
                </c:pt>
                <c:pt idx="8">
                  <c:v>삿포로</c:v>
                </c:pt>
                <c:pt idx="9">
                  <c:v>테라</c:v>
                </c:pt>
              </c:strCache>
            </c:strRef>
          </c:cat>
          <c:val>
            <c:numRef>
              <c:f>yolo!$C$36:$C$45</c:f>
              <c:numCache>
                <c:formatCode>0%</c:formatCode>
                <c:ptCount val="10"/>
                <c:pt idx="0">
                  <c:v>0.95</c:v>
                </c:pt>
                <c:pt idx="1">
                  <c:v>0.92</c:v>
                </c:pt>
                <c:pt idx="2">
                  <c:v>0.7</c:v>
                </c:pt>
                <c:pt idx="3">
                  <c:v>0.8</c:v>
                </c:pt>
                <c:pt idx="4">
                  <c:v>0.79</c:v>
                </c:pt>
                <c:pt idx="5">
                  <c:v>0.84</c:v>
                </c:pt>
                <c:pt idx="6">
                  <c:v>0.92</c:v>
                </c:pt>
                <c:pt idx="7">
                  <c:v>0.94</c:v>
                </c:pt>
                <c:pt idx="8">
                  <c:v>0.91</c:v>
                </c:pt>
                <c:pt idx="9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39-43B0-9A37-EDED24AEB5C2}"/>
            </c:ext>
          </c:extLst>
        </c:ser>
        <c:ser>
          <c:idx val="1"/>
          <c:order val="1"/>
          <c:tx>
            <c:strRef>
              <c:f>yolo!$D$35</c:f>
              <c:strCache>
                <c:ptCount val="1"/>
                <c:pt idx="0">
                  <c:v>model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yolo!$B$36:$B$45</c:f>
              <c:strCache>
                <c:ptCount val="10"/>
                <c:pt idx="0">
                  <c:v>아사히</c:v>
                </c:pt>
                <c:pt idx="1">
                  <c:v>버드와이저</c:v>
                </c:pt>
                <c:pt idx="2">
                  <c:v>카스</c:v>
                </c:pt>
                <c:pt idx="3">
                  <c:v>하이네켄</c:v>
                </c:pt>
                <c:pt idx="4">
                  <c:v>하이트</c:v>
                </c:pt>
                <c:pt idx="5">
                  <c:v>호가든</c:v>
                </c:pt>
                <c:pt idx="6">
                  <c:v>기린</c:v>
                </c:pt>
                <c:pt idx="7">
                  <c:v>크로넨버그</c:v>
                </c:pt>
                <c:pt idx="8">
                  <c:v>삿포로</c:v>
                </c:pt>
                <c:pt idx="9">
                  <c:v>테라</c:v>
                </c:pt>
              </c:strCache>
            </c:strRef>
          </c:cat>
          <c:val>
            <c:numRef>
              <c:f>yolo!$D$36:$D$45</c:f>
              <c:numCache>
                <c:formatCode>0.00%</c:formatCode>
                <c:ptCount val="10"/>
                <c:pt idx="0">
                  <c:v>0.79076923076923</c:v>
                </c:pt>
                <c:pt idx="1">
                  <c:v>0.75666666666666604</c:v>
                </c:pt>
                <c:pt idx="2">
                  <c:v>0.70864864864864796</c:v>
                </c:pt>
                <c:pt idx="3">
                  <c:v>0.75172413793103399</c:v>
                </c:pt>
                <c:pt idx="4">
                  <c:v>0.81148148148148103</c:v>
                </c:pt>
                <c:pt idx="5">
                  <c:v>0.81833333333333302</c:v>
                </c:pt>
                <c:pt idx="6">
                  <c:v>0.82771428571428496</c:v>
                </c:pt>
                <c:pt idx="7">
                  <c:v>0.87416666666666598</c:v>
                </c:pt>
                <c:pt idx="8">
                  <c:v>0.77249999999999996</c:v>
                </c:pt>
                <c:pt idx="9">
                  <c:v>0.78986111111111101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39-43B0-9A37-EDED24AEB5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7362047"/>
        <c:axId val="1847359551"/>
      </c:radarChart>
      <c:catAx>
        <c:axId val="1847362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847359551"/>
        <c:crosses val="autoZero"/>
        <c:auto val="1"/>
        <c:lblAlgn val="ctr"/>
        <c:lblOffset val="100"/>
        <c:noMultiLvlLbl val="0"/>
      </c:catAx>
      <c:valAx>
        <c:axId val="184735955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847362047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cs:styleClr val="auto"/>
    </cs:fontRef>
    <cs:spPr/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440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809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b9d863376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b9d863376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56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b9d863376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b9d863376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7295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b9d863376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b9d863376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5489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b9d863376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b9d863376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5458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b9d863376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b9d863376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689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b9d86337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b9d86337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692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b9d86337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b9d86337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70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b9d86337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b9d86337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69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b9d86337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b9d86337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312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b9d86337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b9d86337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793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b9d863376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b9d863376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b9d86337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b9d863376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b9d86337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b9d86337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0810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b9d86337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b9d86337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2101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b9d86337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b9d86337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3202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b9d86337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b9d86337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651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b9d86337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b9d86337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2552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b9d86337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b9d86337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1871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b9d86337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b9d86337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5303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b9d86337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b9d86337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059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b9d86337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b9d86337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b9d86337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b9d86337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555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b9d86337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b9d86337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26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b9d86337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b9d86337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b9d863376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b9d863376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728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b9d863376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b9d863376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8650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b9d863376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b9d863376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5774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b9d863376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b9d863376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806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7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70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996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1_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64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1_제목 및 내용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298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07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691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4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20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676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48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385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057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45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1.wdp"/><Relationship Id="rId9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5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chart" Target="../charts/char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jp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/>
          <p:nvPr/>
        </p:nvSpPr>
        <p:spPr>
          <a:xfrm>
            <a:off x="-152400" y="0"/>
            <a:ext cx="12446001" cy="6946900"/>
          </a:xfrm>
          <a:prstGeom prst="rect">
            <a:avLst/>
          </a:prstGeom>
          <a:solidFill>
            <a:srgbClr val="FFC1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-604450" y="-527122"/>
            <a:ext cx="2366400" cy="2366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028728" y="-322839"/>
            <a:ext cx="2862839" cy="2862839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575485" y="-174900"/>
            <a:ext cx="1703840" cy="170384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2968798" y="-438136"/>
            <a:ext cx="1181071" cy="1181071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6274633" y="-411876"/>
            <a:ext cx="1864500" cy="18645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7558975" y="-268801"/>
            <a:ext cx="2371966" cy="2371966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9207647" y="-568879"/>
            <a:ext cx="1955626" cy="1955626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10823646" y="-360939"/>
            <a:ext cx="1566648" cy="1566648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4816892" y="-909902"/>
            <a:ext cx="1849378" cy="1849378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-152401" y="917182"/>
            <a:ext cx="582295" cy="2859103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-361506" y="3228257"/>
            <a:ext cx="791402" cy="99895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7613" y="1923669"/>
            <a:ext cx="1756774" cy="1756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 txBox="1"/>
          <p:nvPr/>
        </p:nvSpPr>
        <p:spPr>
          <a:xfrm>
            <a:off x="1835700" y="2982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000000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Nanum Gothic"/>
                <a:sym typeface="Nanum Gothic"/>
              </a:rPr>
              <a:t>소셜미디어의 로고 감지를 통한 </a:t>
            </a:r>
            <a:endParaRPr sz="3600" dirty="0">
              <a:solidFill>
                <a:srgbClr val="000000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000000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Nanum Gothic"/>
                <a:sym typeface="Nanum Gothic"/>
              </a:rPr>
              <a:t>맥주 </a:t>
            </a:r>
            <a:r>
              <a:rPr lang="ko-KR" sz="3600" dirty="0" err="1">
                <a:solidFill>
                  <a:srgbClr val="000000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Nanum Gothic"/>
                <a:sym typeface="Nanum Gothic"/>
              </a:rPr>
              <a:t>브랜드별</a:t>
            </a:r>
            <a:r>
              <a:rPr lang="ko-KR" sz="3600" dirty="0">
                <a:solidFill>
                  <a:srgbClr val="000000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Nanum Gothic"/>
                <a:sym typeface="Nanum Gothic"/>
              </a:rPr>
              <a:t> 노출도 </a:t>
            </a:r>
            <a:r>
              <a:rPr lang="ko-KR" sz="3600" dirty="0" smtClean="0">
                <a:solidFill>
                  <a:srgbClr val="000000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Nanum Gothic"/>
                <a:sym typeface="Nanum Gothic"/>
              </a:rPr>
              <a:t>파악</a:t>
            </a:r>
            <a:endParaRPr sz="5200" dirty="0">
              <a:solidFill>
                <a:srgbClr val="000000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Nanum Gothic"/>
              <a:sym typeface="Nanum Gothic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1835700" y="50720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595959"/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  <a:cs typeface="Nanum Gothic"/>
                <a:sym typeface="Nanum Gothic"/>
              </a:rPr>
              <a:t>-</a:t>
            </a:r>
            <a:r>
              <a:rPr lang="ko-KR" sz="2800" dirty="0" smtClean="0">
                <a:solidFill>
                  <a:srgbClr val="595959"/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  <a:cs typeface="Nanum Gothic"/>
                <a:sym typeface="Nanum Gothic"/>
              </a:rPr>
              <a:t>일본불매운동</a:t>
            </a:r>
            <a:r>
              <a:rPr lang="en-US" altLang="ko-KR" sz="2800" dirty="0" smtClean="0">
                <a:solidFill>
                  <a:srgbClr val="595959"/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  <a:cs typeface="Nanum Gothic"/>
                <a:sym typeface="Nanum Gothic"/>
              </a:rPr>
              <a:t> </a:t>
            </a:r>
            <a:r>
              <a:rPr lang="ko-KR" sz="2800" dirty="0" smtClean="0">
                <a:solidFill>
                  <a:srgbClr val="595959"/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  <a:cs typeface="Nanum Gothic"/>
                <a:sym typeface="Nanum Gothic"/>
              </a:rPr>
              <a:t>전후 </a:t>
            </a:r>
            <a:r>
              <a:rPr lang="ko-KR" sz="2800" dirty="0">
                <a:solidFill>
                  <a:srgbClr val="595959"/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  <a:cs typeface="Nanum Gothic"/>
                <a:sym typeface="Nanum Gothic"/>
              </a:rPr>
              <a:t>비교-</a:t>
            </a:r>
            <a:endParaRPr sz="2800" dirty="0">
              <a:solidFill>
                <a:srgbClr val="595959"/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2808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02633" y="282150"/>
            <a:ext cx="132119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03#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모델 </a:t>
            </a:r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정의 </a:t>
            </a:r>
            <a:r>
              <a:rPr lang="en-US" altLang="ko-KR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- YOLO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50" y="2158010"/>
            <a:ext cx="3437162" cy="3437162"/>
          </a:xfrm>
          <a:prstGeom prst="rect">
            <a:avLst/>
          </a:prstGeom>
        </p:spPr>
      </p:pic>
      <p:sp>
        <p:nvSpPr>
          <p:cNvPr id="131" name="직사각형 130"/>
          <p:cNvSpPr/>
          <p:nvPr/>
        </p:nvSpPr>
        <p:spPr>
          <a:xfrm>
            <a:off x="7176674" y="2277596"/>
            <a:ext cx="942768" cy="32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8259441" y="2277596"/>
            <a:ext cx="942768" cy="32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9361753" y="2277596"/>
            <a:ext cx="942768" cy="32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7176674" y="2757201"/>
            <a:ext cx="942768" cy="32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8259441" y="2757201"/>
            <a:ext cx="942768" cy="32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9361753" y="2757201"/>
            <a:ext cx="942768" cy="32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7176674" y="3236806"/>
            <a:ext cx="942768" cy="32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8259441" y="3236806"/>
            <a:ext cx="942768" cy="32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/>
          <p:cNvSpPr/>
          <p:nvPr/>
        </p:nvSpPr>
        <p:spPr>
          <a:xfrm>
            <a:off x="9361753" y="3236806"/>
            <a:ext cx="942768" cy="32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/>
        </p:nvSpPr>
        <p:spPr>
          <a:xfrm>
            <a:off x="7176674" y="3716411"/>
            <a:ext cx="942768" cy="32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8259441" y="3716411"/>
            <a:ext cx="942768" cy="32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/>
          <p:cNvSpPr/>
          <p:nvPr/>
        </p:nvSpPr>
        <p:spPr>
          <a:xfrm>
            <a:off x="9361753" y="3716411"/>
            <a:ext cx="942768" cy="32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7176674" y="4196016"/>
            <a:ext cx="942768" cy="32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/>
          <p:cNvSpPr/>
          <p:nvPr/>
        </p:nvSpPr>
        <p:spPr>
          <a:xfrm>
            <a:off x="8259441" y="4196016"/>
            <a:ext cx="942768" cy="32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9361753" y="4196016"/>
            <a:ext cx="942768" cy="32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7176674" y="4675621"/>
            <a:ext cx="942768" cy="32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/>
          <p:cNvSpPr/>
          <p:nvPr/>
        </p:nvSpPr>
        <p:spPr>
          <a:xfrm>
            <a:off x="8259441" y="4675621"/>
            <a:ext cx="942768" cy="32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/>
          <p:cNvSpPr/>
          <p:nvPr/>
        </p:nvSpPr>
        <p:spPr>
          <a:xfrm>
            <a:off x="9361753" y="4675621"/>
            <a:ext cx="942768" cy="32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/>
          <p:cNvSpPr/>
          <p:nvPr/>
        </p:nvSpPr>
        <p:spPr>
          <a:xfrm>
            <a:off x="7176674" y="5155225"/>
            <a:ext cx="942768" cy="32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/>
          <p:cNvSpPr/>
          <p:nvPr/>
        </p:nvSpPr>
        <p:spPr>
          <a:xfrm>
            <a:off x="8259441" y="5155225"/>
            <a:ext cx="942768" cy="32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9361753" y="5155225"/>
            <a:ext cx="942768" cy="32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1920638" y="2321082"/>
            <a:ext cx="1022616" cy="3474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1920638" y="3453505"/>
            <a:ext cx="1022616" cy="214166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Google Shape;163;g7b9d863376_3_4"/>
          <p:cNvSpPr txBox="1"/>
          <p:nvPr/>
        </p:nvSpPr>
        <p:spPr>
          <a:xfrm>
            <a:off x="3000576" y="2210333"/>
            <a:ext cx="2577264" cy="56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로고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detector (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종횡 비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1:3) 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1" name="Google Shape;163;g7b9d863376_3_4"/>
          <p:cNvSpPr txBox="1"/>
          <p:nvPr/>
        </p:nvSpPr>
        <p:spPr>
          <a:xfrm>
            <a:off x="2997893" y="3323707"/>
            <a:ext cx="2663450" cy="56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사람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detector </a:t>
            </a:r>
            <a:r>
              <a:rPr 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종횡 비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5:2)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102" name="직선 화살표 연결선 101"/>
          <p:cNvCxnSpPr/>
          <p:nvPr/>
        </p:nvCxnSpPr>
        <p:spPr>
          <a:xfrm>
            <a:off x="1920638" y="2158010"/>
            <a:ext cx="102261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>
            <a:off x="1920638" y="3278772"/>
            <a:ext cx="1022616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>
            <a:off x="1712715" y="2215637"/>
            <a:ext cx="0" cy="45294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>
            <a:off x="1710548" y="3390472"/>
            <a:ext cx="0" cy="1953145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2289920" y="186690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289920" y="295517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329170" y="406268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352856" y="232108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0" name="Google Shape;176;g7b9d863376_3_27"/>
          <p:cNvSpPr txBox="1"/>
          <p:nvPr/>
        </p:nvSpPr>
        <p:spPr>
          <a:xfrm>
            <a:off x="537600" y="1217723"/>
            <a:ext cx="103296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</a:t>
            </a: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Detection</a:t>
            </a: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하는 방법 </a:t>
            </a: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anchor box</a:t>
            </a: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 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710548" y="5860660"/>
            <a:ext cx="3175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 Anchor Boxes : </a:t>
            </a:r>
            <a:r>
              <a:rPr lang="ko-KR" altLang="en-US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찾을 객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체</a:t>
            </a:r>
            <a:r>
              <a:rPr lang="ko-KR" altLang="en-US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수와 일치</a:t>
            </a: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979696" y="5752939"/>
            <a:ext cx="37399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학습시킨 객체들의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box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모양을 기준으로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각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객체의 </a:t>
            </a: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anchor box 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비율을 정한다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7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9224323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60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모델 정의</a:t>
            </a:r>
            <a:endParaRPr dirty="0">
              <a:sym typeface="Malgun Gothic"/>
            </a:endParaRPr>
          </a:p>
        </p:txBody>
      </p:sp>
      <p:sp>
        <p:nvSpPr>
          <p:cNvPr id="61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학습</a:t>
            </a:r>
            <a:endParaRPr dirty="0">
              <a:sym typeface="Malgun Gothic"/>
            </a:endParaRPr>
          </a:p>
        </p:txBody>
      </p:sp>
      <p:sp>
        <p:nvSpPr>
          <p:cNvPr id="62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성능</a:t>
            </a:r>
            <a:r>
              <a:rPr lang="en-US" altLang="ko-KR" dirty="0">
                <a:sym typeface="Malgun Gothic"/>
              </a:rPr>
              <a:t> </a:t>
            </a:r>
            <a:r>
              <a:rPr lang="ko-KR" dirty="0">
                <a:sym typeface="Malgun Gothic"/>
              </a:rPr>
              <a:t>평가</a:t>
            </a:r>
            <a:endParaRPr dirty="0">
              <a:sym typeface="Malgun Gothic"/>
            </a:endParaRPr>
          </a:p>
        </p:txBody>
      </p:sp>
      <p:sp>
        <p:nvSpPr>
          <p:cNvPr id="63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64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65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sym typeface="Malgun Gothic"/>
              </a:rPr>
              <a:t>문제 정의</a:t>
            </a:r>
            <a:endParaRPr dirty="0">
              <a:solidFill>
                <a:schemeClr val="bg1">
                  <a:lumMod val="75000"/>
                </a:schemeClr>
              </a:solidFill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6262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02633" y="282150"/>
            <a:ext cx="132119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03#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모델 </a:t>
            </a:r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정의 </a:t>
            </a:r>
            <a:r>
              <a:rPr lang="en-US" altLang="ko-KR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- YOLO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50" y="2158010"/>
            <a:ext cx="3437162" cy="3437162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7183072" y="2243662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7567579" y="2243662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7952086" y="2243662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8338728" y="2243662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7176674" y="3122606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7561181" y="3122606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7945689" y="3122606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8332331" y="3122606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8806073" y="2243662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9190580" y="2243662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9575087" y="2243662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9961729" y="2243662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8799675" y="3122606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9184182" y="3122606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9568690" y="3122606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9955332" y="3122606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183072" y="3903868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7567579" y="3903868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7952086" y="3903868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338728" y="3903868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7176674" y="4782812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7561181" y="4782812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7945689" y="4782812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8332331" y="4782812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8813822" y="3903868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9198329" y="3903868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582836" y="3903868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9969478" y="3903868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8807424" y="4782812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9191931" y="4782812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9576439" y="4782812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9963081" y="4782812"/>
            <a:ext cx="342586" cy="7281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1920638" y="2321082"/>
            <a:ext cx="1022616" cy="3474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1920638" y="3453505"/>
            <a:ext cx="1022616" cy="214166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Google Shape;163;g7b9d863376_3_4"/>
          <p:cNvSpPr txBox="1"/>
          <p:nvPr/>
        </p:nvSpPr>
        <p:spPr>
          <a:xfrm>
            <a:off x="3000576" y="2210333"/>
            <a:ext cx="2577264" cy="56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로고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detector (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종횡 비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1:3) 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9" name="Google Shape;163;g7b9d863376_3_4"/>
          <p:cNvSpPr txBox="1"/>
          <p:nvPr/>
        </p:nvSpPr>
        <p:spPr>
          <a:xfrm>
            <a:off x="2997893" y="3323707"/>
            <a:ext cx="2663450" cy="56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사람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detector </a:t>
            </a:r>
            <a:r>
              <a:rPr 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종횡 비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5:2)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140" name="직선 화살표 연결선 139"/>
          <p:cNvCxnSpPr/>
          <p:nvPr/>
        </p:nvCxnSpPr>
        <p:spPr>
          <a:xfrm>
            <a:off x="1920638" y="2158010"/>
            <a:ext cx="102261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/>
          <p:nvPr/>
        </p:nvCxnSpPr>
        <p:spPr>
          <a:xfrm>
            <a:off x="1920638" y="3278772"/>
            <a:ext cx="1022616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/>
          <p:nvPr/>
        </p:nvCxnSpPr>
        <p:spPr>
          <a:xfrm>
            <a:off x="1712715" y="2215637"/>
            <a:ext cx="0" cy="45294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/>
          <p:nvPr/>
        </p:nvCxnSpPr>
        <p:spPr>
          <a:xfrm>
            <a:off x="1710548" y="3390472"/>
            <a:ext cx="0" cy="1953145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289920" y="186690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289920" y="295517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1329170" y="406268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352856" y="232108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8" name="Google Shape;176;g7b9d863376_3_27"/>
          <p:cNvSpPr txBox="1"/>
          <p:nvPr/>
        </p:nvSpPr>
        <p:spPr>
          <a:xfrm>
            <a:off x="537600" y="1217723"/>
            <a:ext cx="103296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</a:t>
            </a: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Detection</a:t>
            </a: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하는 방법 </a:t>
            </a: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anchor box</a:t>
            </a: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 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710548" y="5860660"/>
            <a:ext cx="3175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 Anchor Boxes : </a:t>
            </a:r>
            <a:r>
              <a:rPr lang="ko-KR" altLang="en-US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찾을 객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체</a:t>
            </a:r>
            <a:r>
              <a:rPr lang="ko-KR" altLang="en-US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수와 일치</a:t>
            </a: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6979696" y="5752939"/>
            <a:ext cx="37399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학습시킨 객체들의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box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모양을 기준으로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각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객체의 </a:t>
            </a: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anchor box 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비율을 정한다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2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9224323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95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모델 정의</a:t>
            </a:r>
            <a:endParaRPr dirty="0">
              <a:sym typeface="Malgun Gothic"/>
            </a:endParaRPr>
          </a:p>
        </p:txBody>
      </p:sp>
      <p:sp>
        <p:nvSpPr>
          <p:cNvPr id="96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학습</a:t>
            </a:r>
            <a:endParaRPr dirty="0">
              <a:sym typeface="Malgun Gothic"/>
            </a:endParaRPr>
          </a:p>
        </p:txBody>
      </p:sp>
      <p:sp>
        <p:nvSpPr>
          <p:cNvPr id="97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성능</a:t>
            </a:r>
            <a:r>
              <a:rPr lang="en-US" altLang="ko-KR" dirty="0">
                <a:sym typeface="Malgun Gothic"/>
              </a:rPr>
              <a:t> </a:t>
            </a:r>
            <a:r>
              <a:rPr lang="ko-KR" dirty="0">
                <a:sym typeface="Malgun Gothic"/>
              </a:rPr>
              <a:t>평가</a:t>
            </a:r>
            <a:endParaRPr dirty="0">
              <a:sym typeface="Malgun Gothic"/>
            </a:endParaRPr>
          </a:p>
        </p:txBody>
      </p:sp>
      <p:sp>
        <p:nvSpPr>
          <p:cNvPr id="98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99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100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sym typeface="Malgun Gothic"/>
              </a:rPr>
              <a:t>문제 정의</a:t>
            </a:r>
            <a:endParaRPr dirty="0">
              <a:solidFill>
                <a:schemeClr val="bg1">
                  <a:lumMod val="75000"/>
                </a:schemeClr>
              </a:solidFill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788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02633" y="282150"/>
            <a:ext cx="132119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03#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모델 </a:t>
            </a:r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정의 </a:t>
            </a:r>
            <a:r>
              <a:rPr lang="en-US" altLang="ko-KR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- YOLO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159660"/>
            <a:ext cx="3435512" cy="3435512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>
          <a:xfrm>
            <a:off x="7037418" y="2414035"/>
            <a:ext cx="769915" cy="135001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7915924" y="2414035"/>
            <a:ext cx="769915" cy="135001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8780053" y="2414035"/>
            <a:ext cx="769915" cy="135001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9648980" y="2414035"/>
            <a:ext cx="769915" cy="135001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7037418" y="4043515"/>
            <a:ext cx="769915" cy="135001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7901547" y="4043515"/>
            <a:ext cx="769915" cy="135001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765675" y="4043515"/>
            <a:ext cx="769915" cy="135001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9634602" y="4043515"/>
            <a:ext cx="769915" cy="135001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1920638" y="2321082"/>
            <a:ext cx="1022616" cy="3474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920638" y="3453505"/>
            <a:ext cx="1022616" cy="214166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Google Shape;163;g7b9d863376_3_4"/>
          <p:cNvSpPr txBox="1"/>
          <p:nvPr/>
        </p:nvSpPr>
        <p:spPr>
          <a:xfrm>
            <a:off x="3000576" y="2210333"/>
            <a:ext cx="2577264" cy="56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로고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detector (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종횡 비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1:3) 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71" name="Google Shape;163;g7b9d863376_3_4"/>
          <p:cNvSpPr txBox="1"/>
          <p:nvPr/>
        </p:nvSpPr>
        <p:spPr>
          <a:xfrm>
            <a:off x="2997893" y="3323707"/>
            <a:ext cx="2663450" cy="56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사람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detector </a:t>
            </a:r>
            <a:r>
              <a:rPr 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종횡 비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5:2)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1920638" y="2158010"/>
            <a:ext cx="102261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1920638" y="3278772"/>
            <a:ext cx="1022616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1712715" y="2215637"/>
            <a:ext cx="0" cy="45294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1710548" y="3390472"/>
            <a:ext cx="0" cy="1953145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2289920" y="186690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289920" y="295517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329170" y="406268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352856" y="232108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0" name="Google Shape;176;g7b9d863376_3_27"/>
          <p:cNvSpPr txBox="1"/>
          <p:nvPr/>
        </p:nvSpPr>
        <p:spPr>
          <a:xfrm>
            <a:off x="537600" y="1217723"/>
            <a:ext cx="103296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</a:t>
            </a: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Detection</a:t>
            </a: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하는 방법 </a:t>
            </a: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anchor box</a:t>
            </a: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 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710548" y="5860660"/>
            <a:ext cx="3175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 Anchor Boxes : </a:t>
            </a:r>
            <a:r>
              <a:rPr lang="ko-KR" altLang="en-US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찾을 객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체</a:t>
            </a:r>
            <a:r>
              <a:rPr lang="ko-KR" altLang="en-US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수와 일치</a:t>
            </a: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6979696" y="5752939"/>
            <a:ext cx="37399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학습시킨 객체들의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box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모양을 기준으로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각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객체의 </a:t>
            </a: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anchor box 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비율을 정한다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7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9224323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40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모델 정의</a:t>
            </a:r>
            <a:endParaRPr dirty="0">
              <a:sym typeface="Malgun Gothic"/>
            </a:endParaRPr>
          </a:p>
        </p:txBody>
      </p:sp>
      <p:sp>
        <p:nvSpPr>
          <p:cNvPr id="41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학습</a:t>
            </a:r>
            <a:endParaRPr dirty="0">
              <a:sym typeface="Malgun Gothic"/>
            </a:endParaRPr>
          </a:p>
        </p:txBody>
      </p:sp>
      <p:sp>
        <p:nvSpPr>
          <p:cNvPr id="42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성능</a:t>
            </a:r>
            <a:r>
              <a:rPr lang="en-US" altLang="ko-KR" dirty="0">
                <a:sym typeface="Malgun Gothic"/>
              </a:rPr>
              <a:t> </a:t>
            </a:r>
            <a:r>
              <a:rPr lang="ko-KR" dirty="0">
                <a:sym typeface="Malgun Gothic"/>
              </a:rPr>
              <a:t>평가</a:t>
            </a:r>
            <a:endParaRPr dirty="0">
              <a:sym typeface="Malgun Gothic"/>
            </a:endParaRPr>
          </a:p>
        </p:txBody>
      </p:sp>
      <p:sp>
        <p:nvSpPr>
          <p:cNvPr id="43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44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45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sym typeface="Malgun Gothic"/>
              </a:rPr>
              <a:t>문제 정의</a:t>
            </a:r>
            <a:endParaRPr dirty="0">
              <a:solidFill>
                <a:schemeClr val="bg1">
                  <a:lumMod val="75000"/>
                </a:schemeClr>
              </a:solidFill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6811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02633" y="282150"/>
            <a:ext cx="132119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03#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모델 </a:t>
            </a:r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정의 </a:t>
            </a:r>
            <a:r>
              <a:rPr lang="en-US" altLang="ko-KR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- YOLO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008750" y="2158010"/>
            <a:ext cx="3437162" cy="3437162"/>
            <a:chOff x="5819081" y="2004619"/>
            <a:chExt cx="3728272" cy="372827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9081" y="2004619"/>
              <a:ext cx="3728272" cy="3728272"/>
            </a:xfrm>
            <a:prstGeom prst="rect">
              <a:avLst/>
            </a:prstGeom>
          </p:spPr>
        </p:pic>
        <p:grpSp>
          <p:nvGrpSpPr>
            <p:cNvPr id="93" name="그룹 92"/>
            <p:cNvGrpSpPr/>
            <p:nvPr/>
          </p:nvGrpSpPr>
          <p:grpSpPr>
            <a:xfrm>
              <a:off x="5848401" y="2274665"/>
              <a:ext cx="3669632" cy="3245401"/>
              <a:chOff x="4278228" y="2454320"/>
              <a:chExt cx="3669632" cy="3245401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4293831" y="2454320"/>
                <a:ext cx="835524" cy="1465052"/>
              </a:xfrm>
              <a:prstGeom prst="rect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5231597" y="2464949"/>
                <a:ext cx="835524" cy="1465052"/>
              </a:xfrm>
              <a:prstGeom prst="rect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6169363" y="2464949"/>
                <a:ext cx="835524" cy="1465052"/>
              </a:xfrm>
              <a:prstGeom prst="rect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7112336" y="2466331"/>
                <a:ext cx="835524" cy="1465052"/>
              </a:xfrm>
              <a:prstGeom prst="rect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278228" y="4222658"/>
                <a:ext cx="835524" cy="1465052"/>
              </a:xfrm>
              <a:prstGeom prst="rect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5215994" y="4233287"/>
                <a:ext cx="835524" cy="1465052"/>
              </a:xfrm>
              <a:prstGeom prst="rect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6153760" y="4233287"/>
                <a:ext cx="835524" cy="1465052"/>
              </a:xfrm>
              <a:prstGeom prst="rect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7096733" y="4234669"/>
                <a:ext cx="835524" cy="1465052"/>
              </a:xfrm>
              <a:prstGeom prst="rect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918350" y="2116923"/>
              <a:ext cx="3529733" cy="3585718"/>
              <a:chOff x="8265232" y="2105388"/>
              <a:chExt cx="3529733" cy="3585718"/>
            </a:xfrm>
          </p:grpSpPr>
          <p:grpSp>
            <p:nvGrpSpPr>
              <p:cNvPr id="32" name="그룹 31"/>
              <p:cNvGrpSpPr/>
              <p:nvPr/>
            </p:nvGrpSpPr>
            <p:grpSpPr>
              <a:xfrm>
                <a:off x="8265232" y="2105388"/>
                <a:ext cx="1711446" cy="1765433"/>
                <a:chOff x="4416510" y="2383573"/>
                <a:chExt cx="3392760" cy="3468844"/>
              </a:xfrm>
            </p:grpSpPr>
            <p:sp>
              <p:nvSpPr>
                <p:cNvPr id="119" name="직사각형 118"/>
                <p:cNvSpPr/>
                <p:nvPr/>
              </p:nvSpPr>
              <p:spPr>
                <a:xfrm>
                  <a:off x="4416510" y="2383573"/>
                  <a:ext cx="1022616" cy="347495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0" name="그룹 119"/>
                <p:cNvGrpSpPr/>
                <p:nvPr/>
              </p:nvGrpSpPr>
              <p:grpSpPr>
                <a:xfrm>
                  <a:off x="4416510" y="2383573"/>
                  <a:ext cx="3392760" cy="3468844"/>
                  <a:chOff x="4416510" y="2383573"/>
                  <a:chExt cx="3392760" cy="3468844"/>
                </a:xfrm>
              </p:grpSpPr>
              <p:sp>
                <p:nvSpPr>
                  <p:cNvPr id="121" name="직사각형 120"/>
                  <p:cNvSpPr/>
                  <p:nvPr/>
                </p:nvSpPr>
                <p:spPr>
                  <a:xfrm>
                    <a:off x="5590982" y="2383573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" name="직사각형 121"/>
                  <p:cNvSpPr/>
                  <p:nvPr/>
                </p:nvSpPr>
                <p:spPr>
                  <a:xfrm>
                    <a:off x="6786654" y="2406631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3" name="직사각형 122"/>
                  <p:cNvSpPr/>
                  <p:nvPr/>
                </p:nvSpPr>
                <p:spPr>
                  <a:xfrm>
                    <a:off x="4416510" y="2905776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직사각형 123"/>
                  <p:cNvSpPr/>
                  <p:nvPr/>
                </p:nvSpPr>
                <p:spPr>
                  <a:xfrm>
                    <a:off x="5590982" y="2905776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5" name="직사각형 124"/>
                  <p:cNvSpPr/>
                  <p:nvPr/>
                </p:nvSpPr>
                <p:spPr>
                  <a:xfrm>
                    <a:off x="6786654" y="2928834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직사각형 125"/>
                  <p:cNvSpPr/>
                  <p:nvPr/>
                </p:nvSpPr>
                <p:spPr>
                  <a:xfrm>
                    <a:off x="4416510" y="3432323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7" name="직사각형 126"/>
                  <p:cNvSpPr/>
                  <p:nvPr/>
                </p:nvSpPr>
                <p:spPr>
                  <a:xfrm>
                    <a:off x="5590982" y="3432323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" name="직사각형 127"/>
                  <p:cNvSpPr/>
                  <p:nvPr/>
                </p:nvSpPr>
                <p:spPr>
                  <a:xfrm>
                    <a:off x="6786654" y="3455381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" name="직사각형 128"/>
                  <p:cNvSpPr/>
                  <p:nvPr/>
                </p:nvSpPr>
                <p:spPr>
                  <a:xfrm>
                    <a:off x="4416510" y="3936771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직사각형 129"/>
                  <p:cNvSpPr/>
                  <p:nvPr/>
                </p:nvSpPr>
                <p:spPr>
                  <a:xfrm>
                    <a:off x="5590982" y="3936771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" name="직사각형 130"/>
                  <p:cNvSpPr/>
                  <p:nvPr/>
                </p:nvSpPr>
                <p:spPr>
                  <a:xfrm>
                    <a:off x="6786654" y="3959829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2" name="직사각형 131"/>
                  <p:cNvSpPr/>
                  <p:nvPr/>
                </p:nvSpPr>
                <p:spPr>
                  <a:xfrm>
                    <a:off x="4416510" y="4486602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3" name="직사각형 132"/>
                  <p:cNvSpPr/>
                  <p:nvPr/>
                </p:nvSpPr>
                <p:spPr>
                  <a:xfrm>
                    <a:off x="5590982" y="4486602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4" name="직사각형 133"/>
                  <p:cNvSpPr/>
                  <p:nvPr/>
                </p:nvSpPr>
                <p:spPr>
                  <a:xfrm>
                    <a:off x="6786654" y="4509660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5" name="직사각형 134"/>
                  <p:cNvSpPr/>
                  <p:nvPr/>
                </p:nvSpPr>
                <p:spPr>
                  <a:xfrm>
                    <a:off x="4416510" y="5026592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" name="직사각형 135"/>
                  <p:cNvSpPr/>
                  <p:nvPr/>
                </p:nvSpPr>
                <p:spPr>
                  <a:xfrm>
                    <a:off x="5590982" y="5026592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7" name="직사각형 136"/>
                  <p:cNvSpPr/>
                  <p:nvPr/>
                </p:nvSpPr>
                <p:spPr>
                  <a:xfrm>
                    <a:off x="6786654" y="5049650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" name="직사각형 137"/>
                  <p:cNvSpPr/>
                  <p:nvPr/>
                </p:nvSpPr>
                <p:spPr>
                  <a:xfrm>
                    <a:off x="4416510" y="5481864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9" name="직사각형 138"/>
                  <p:cNvSpPr/>
                  <p:nvPr/>
                </p:nvSpPr>
                <p:spPr>
                  <a:xfrm>
                    <a:off x="5590982" y="5481864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" name="직사각형 139"/>
                  <p:cNvSpPr/>
                  <p:nvPr/>
                </p:nvSpPr>
                <p:spPr>
                  <a:xfrm>
                    <a:off x="6786654" y="5504922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33" name="그룹 32"/>
              <p:cNvGrpSpPr/>
              <p:nvPr/>
            </p:nvGrpSpPr>
            <p:grpSpPr>
              <a:xfrm>
                <a:off x="10083519" y="2105388"/>
                <a:ext cx="1711446" cy="1765433"/>
                <a:chOff x="4416510" y="2383573"/>
                <a:chExt cx="3392760" cy="3468844"/>
              </a:xfrm>
            </p:grpSpPr>
            <p:sp>
              <p:nvSpPr>
                <p:cNvPr id="88" name="직사각형 87"/>
                <p:cNvSpPr/>
                <p:nvPr/>
              </p:nvSpPr>
              <p:spPr>
                <a:xfrm>
                  <a:off x="4416510" y="2383573"/>
                  <a:ext cx="1022616" cy="347495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9" name="그룹 88"/>
                <p:cNvGrpSpPr/>
                <p:nvPr/>
              </p:nvGrpSpPr>
              <p:grpSpPr>
                <a:xfrm>
                  <a:off x="4416510" y="2383573"/>
                  <a:ext cx="3392760" cy="3468844"/>
                  <a:chOff x="4416510" y="2383573"/>
                  <a:chExt cx="3392760" cy="3468844"/>
                </a:xfrm>
              </p:grpSpPr>
              <p:sp>
                <p:nvSpPr>
                  <p:cNvPr id="90" name="직사각형 89"/>
                  <p:cNvSpPr/>
                  <p:nvPr/>
                </p:nvSpPr>
                <p:spPr>
                  <a:xfrm>
                    <a:off x="5590982" y="2383573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직사각형 90"/>
                  <p:cNvSpPr/>
                  <p:nvPr/>
                </p:nvSpPr>
                <p:spPr>
                  <a:xfrm>
                    <a:off x="6786654" y="2406631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직사각형 91"/>
                  <p:cNvSpPr/>
                  <p:nvPr/>
                </p:nvSpPr>
                <p:spPr>
                  <a:xfrm>
                    <a:off x="4416510" y="2905776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" name="직사각형 101"/>
                  <p:cNvSpPr/>
                  <p:nvPr/>
                </p:nvSpPr>
                <p:spPr>
                  <a:xfrm>
                    <a:off x="5590982" y="2905776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" name="직사각형 102"/>
                  <p:cNvSpPr/>
                  <p:nvPr/>
                </p:nvSpPr>
                <p:spPr>
                  <a:xfrm>
                    <a:off x="6786654" y="2928834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" name="직사각형 103"/>
                  <p:cNvSpPr/>
                  <p:nvPr/>
                </p:nvSpPr>
                <p:spPr>
                  <a:xfrm>
                    <a:off x="4416510" y="3432323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" name="직사각형 104"/>
                  <p:cNvSpPr/>
                  <p:nvPr/>
                </p:nvSpPr>
                <p:spPr>
                  <a:xfrm>
                    <a:off x="5590982" y="3432323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직사각형 105"/>
                  <p:cNvSpPr/>
                  <p:nvPr/>
                </p:nvSpPr>
                <p:spPr>
                  <a:xfrm>
                    <a:off x="6786654" y="3455381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" name="직사각형 106"/>
                  <p:cNvSpPr/>
                  <p:nvPr/>
                </p:nvSpPr>
                <p:spPr>
                  <a:xfrm>
                    <a:off x="4416510" y="3936771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" name="직사각형 107"/>
                  <p:cNvSpPr/>
                  <p:nvPr/>
                </p:nvSpPr>
                <p:spPr>
                  <a:xfrm>
                    <a:off x="5590982" y="3936771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" name="직사각형 108"/>
                  <p:cNvSpPr/>
                  <p:nvPr/>
                </p:nvSpPr>
                <p:spPr>
                  <a:xfrm>
                    <a:off x="6786654" y="3959829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직사각형 109"/>
                  <p:cNvSpPr/>
                  <p:nvPr/>
                </p:nvSpPr>
                <p:spPr>
                  <a:xfrm>
                    <a:off x="4416510" y="4486602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1" name="직사각형 110"/>
                  <p:cNvSpPr/>
                  <p:nvPr/>
                </p:nvSpPr>
                <p:spPr>
                  <a:xfrm>
                    <a:off x="5590982" y="4486602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" name="직사각형 111"/>
                  <p:cNvSpPr/>
                  <p:nvPr/>
                </p:nvSpPr>
                <p:spPr>
                  <a:xfrm>
                    <a:off x="6786654" y="4509660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4416510" y="5026592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4" name="직사각형 113"/>
                  <p:cNvSpPr/>
                  <p:nvPr/>
                </p:nvSpPr>
                <p:spPr>
                  <a:xfrm>
                    <a:off x="5590982" y="5026592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5" name="직사각형 114"/>
                  <p:cNvSpPr/>
                  <p:nvPr/>
                </p:nvSpPr>
                <p:spPr>
                  <a:xfrm>
                    <a:off x="6786654" y="5049650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직사각형 115"/>
                  <p:cNvSpPr/>
                  <p:nvPr/>
                </p:nvSpPr>
                <p:spPr>
                  <a:xfrm>
                    <a:off x="4416510" y="5481864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7" name="직사각형 116"/>
                  <p:cNvSpPr/>
                  <p:nvPr/>
                </p:nvSpPr>
                <p:spPr>
                  <a:xfrm>
                    <a:off x="5590982" y="5481864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" name="직사각형 117"/>
                  <p:cNvSpPr/>
                  <p:nvPr/>
                </p:nvSpPr>
                <p:spPr>
                  <a:xfrm>
                    <a:off x="6786654" y="5504922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34" name="그룹 33"/>
              <p:cNvGrpSpPr/>
              <p:nvPr/>
            </p:nvGrpSpPr>
            <p:grpSpPr>
              <a:xfrm>
                <a:off x="8268211" y="3915824"/>
                <a:ext cx="1711446" cy="1765433"/>
                <a:chOff x="4416510" y="2383573"/>
                <a:chExt cx="3392760" cy="3468844"/>
              </a:xfrm>
            </p:grpSpPr>
            <p:sp>
              <p:nvSpPr>
                <p:cNvPr id="63" name="직사각형 62"/>
                <p:cNvSpPr/>
                <p:nvPr/>
              </p:nvSpPr>
              <p:spPr>
                <a:xfrm>
                  <a:off x="4416510" y="2383573"/>
                  <a:ext cx="1022616" cy="347495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4" name="그룹 63"/>
                <p:cNvGrpSpPr/>
                <p:nvPr/>
              </p:nvGrpSpPr>
              <p:grpSpPr>
                <a:xfrm>
                  <a:off x="4416510" y="2383573"/>
                  <a:ext cx="3392760" cy="3468844"/>
                  <a:chOff x="4416510" y="2383573"/>
                  <a:chExt cx="3392760" cy="3468844"/>
                </a:xfrm>
              </p:grpSpPr>
              <p:sp>
                <p:nvSpPr>
                  <p:cNvPr id="65" name="직사각형 64"/>
                  <p:cNvSpPr/>
                  <p:nvPr/>
                </p:nvSpPr>
                <p:spPr>
                  <a:xfrm>
                    <a:off x="5590982" y="2383573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직사각형 68"/>
                  <p:cNvSpPr/>
                  <p:nvPr/>
                </p:nvSpPr>
                <p:spPr>
                  <a:xfrm>
                    <a:off x="6786654" y="2406631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직사각형 69"/>
                  <p:cNvSpPr/>
                  <p:nvPr/>
                </p:nvSpPr>
                <p:spPr>
                  <a:xfrm>
                    <a:off x="4416510" y="2905776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" name="직사각형 70"/>
                  <p:cNvSpPr/>
                  <p:nvPr/>
                </p:nvSpPr>
                <p:spPr>
                  <a:xfrm>
                    <a:off x="5590982" y="2905776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2" name="직사각형 71"/>
                  <p:cNvSpPr/>
                  <p:nvPr/>
                </p:nvSpPr>
                <p:spPr>
                  <a:xfrm>
                    <a:off x="6786654" y="2928834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" name="직사각형 72"/>
                  <p:cNvSpPr/>
                  <p:nvPr/>
                </p:nvSpPr>
                <p:spPr>
                  <a:xfrm>
                    <a:off x="4416510" y="3432323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" name="직사각형 73"/>
                  <p:cNvSpPr/>
                  <p:nvPr/>
                </p:nvSpPr>
                <p:spPr>
                  <a:xfrm>
                    <a:off x="5590982" y="3432323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" name="직사각형 74"/>
                  <p:cNvSpPr/>
                  <p:nvPr/>
                </p:nvSpPr>
                <p:spPr>
                  <a:xfrm>
                    <a:off x="6786654" y="3455381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직사각형 75"/>
                  <p:cNvSpPr/>
                  <p:nvPr/>
                </p:nvSpPr>
                <p:spPr>
                  <a:xfrm>
                    <a:off x="4416510" y="3936771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5590982" y="3936771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6786654" y="3959829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" name="직사각형 78"/>
                  <p:cNvSpPr/>
                  <p:nvPr/>
                </p:nvSpPr>
                <p:spPr>
                  <a:xfrm>
                    <a:off x="4416510" y="4486602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" name="직사각형 79"/>
                  <p:cNvSpPr/>
                  <p:nvPr/>
                </p:nvSpPr>
                <p:spPr>
                  <a:xfrm>
                    <a:off x="5590982" y="4486602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" name="직사각형 80"/>
                  <p:cNvSpPr/>
                  <p:nvPr/>
                </p:nvSpPr>
                <p:spPr>
                  <a:xfrm>
                    <a:off x="6786654" y="4509660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" name="직사각형 81"/>
                  <p:cNvSpPr/>
                  <p:nvPr/>
                </p:nvSpPr>
                <p:spPr>
                  <a:xfrm>
                    <a:off x="4416510" y="5026592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" name="직사각형 82"/>
                  <p:cNvSpPr/>
                  <p:nvPr/>
                </p:nvSpPr>
                <p:spPr>
                  <a:xfrm>
                    <a:off x="5590982" y="5026592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" name="직사각형 83"/>
                  <p:cNvSpPr/>
                  <p:nvPr/>
                </p:nvSpPr>
                <p:spPr>
                  <a:xfrm>
                    <a:off x="6786654" y="5049650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직사각형 84"/>
                  <p:cNvSpPr/>
                  <p:nvPr/>
                </p:nvSpPr>
                <p:spPr>
                  <a:xfrm>
                    <a:off x="4416510" y="5481864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" name="직사각형 85"/>
                  <p:cNvSpPr/>
                  <p:nvPr/>
                </p:nvSpPr>
                <p:spPr>
                  <a:xfrm>
                    <a:off x="5590982" y="5481864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" name="직사각형 86"/>
                  <p:cNvSpPr/>
                  <p:nvPr/>
                </p:nvSpPr>
                <p:spPr>
                  <a:xfrm>
                    <a:off x="6786654" y="5504922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35" name="그룹 34"/>
              <p:cNvGrpSpPr/>
              <p:nvPr/>
            </p:nvGrpSpPr>
            <p:grpSpPr>
              <a:xfrm>
                <a:off x="10083519" y="3925673"/>
                <a:ext cx="1711446" cy="1765433"/>
                <a:chOff x="4416510" y="2383573"/>
                <a:chExt cx="3392760" cy="3468844"/>
              </a:xfrm>
            </p:grpSpPr>
            <p:sp>
              <p:nvSpPr>
                <p:cNvPr id="36" name="직사각형 35"/>
                <p:cNvSpPr/>
                <p:nvPr/>
              </p:nvSpPr>
              <p:spPr>
                <a:xfrm>
                  <a:off x="4416510" y="2383573"/>
                  <a:ext cx="1022616" cy="347495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7" name="그룹 36"/>
                <p:cNvGrpSpPr/>
                <p:nvPr/>
              </p:nvGrpSpPr>
              <p:grpSpPr>
                <a:xfrm>
                  <a:off x="4416510" y="2383573"/>
                  <a:ext cx="3392760" cy="3468844"/>
                  <a:chOff x="4416510" y="2383573"/>
                  <a:chExt cx="3392760" cy="3468844"/>
                </a:xfrm>
              </p:grpSpPr>
              <p:sp>
                <p:nvSpPr>
                  <p:cNvPr id="38" name="직사각형 37"/>
                  <p:cNvSpPr/>
                  <p:nvPr/>
                </p:nvSpPr>
                <p:spPr>
                  <a:xfrm>
                    <a:off x="5590982" y="2383573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" name="직사각형 38"/>
                  <p:cNvSpPr/>
                  <p:nvPr/>
                </p:nvSpPr>
                <p:spPr>
                  <a:xfrm>
                    <a:off x="6786654" y="2406631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" name="직사각형 39"/>
                  <p:cNvSpPr/>
                  <p:nvPr/>
                </p:nvSpPr>
                <p:spPr>
                  <a:xfrm>
                    <a:off x="4416510" y="2905776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직사각형 40"/>
                  <p:cNvSpPr/>
                  <p:nvPr/>
                </p:nvSpPr>
                <p:spPr>
                  <a:xfrm>
                    <a:off x="5590982" y="2905776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직사각형 41"/>
                  <p:cNvSpPr/>
                  <p:nvPr/>
                </p:nvSpPr>
                <p:spPr>
                  <a:xfrm>
                    <a:off x="6786654" y="2928834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4416510" y="3432323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5590982" y="3432323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직사각형 44"/>
                  <p:cNvSpPr/>
                  <p:nvPr/>
                </p:nvSpPr>
                <p:spPr>
                  <a:xfrm>
                    <a:off x="6786654" y="3455381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" name="직사각형 45"/>
                  <p:cNvSpPr/>
                  <p:nvPr/>
                </p:nvSpPr>
                <p:spPr>
                  <a:xfrm>
                    <a:off x="4416510" y="3936771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직사각형 46"/>
                  <p:cNvSpPr/>
                  <p:nvPr/>
                </p:nvSpPr>
                <p:spPr>
                  <a:xfrm>
                    <a:off x="5590982" y="3936771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직사각형 47"/>
                  <p:cNvSpPr/>
                  <p:nvPr/>
                </p:nvSpPr>
                <p:spPr>
                  <a:xfrm>
                    <a:off x="6786654" y="3959829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4416510" y="4486602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직사각형 49"/>
                  <p:cNvSpPr/>
                  <p:nvPr/>
                </p:nvSpPr>
                <p:spPr>
                  <a:xfrm>
                    <a:off x="5590982" y="4486602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직사각형 50"/>
                  <p:cNvSpPr/>
                  <p:nvPr/>
                </p:nvSpPr>
                <p:spPr>
                  <a:xfrm>
                    <a:off x="6786654" y="4509660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" name="직사각형 51"/>
                  <p:cNvSpPr/>
                  <p:nvPr/>
                </p:nvSpPr>
                <p:spPr>
                  <a:xfrm>
                    <a:off x="4416510" y="5026592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" name="직사각형 52"/>
                  <p:cNvSpPr/>
                  <p:nvPr/>
                </p:nvSpPr>
                <p:spPr>
                  <a:xfrm>
                    <a:off x="5590982" y="5026592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" name="직사각형 54"/>
                  <p:cNvSpPr/>
                  <p:nvPr/>
                </p:nvSpPr>
                <p:spPr>
                  <a:xfrm>
                    <a:off x="6786654" y="5049650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직사각형 55"/>
                  <p:cNvSpPr/>
                  <p:nvPr/>
                </p:nvSpPr>
                <p:spPr>
                  <a:xfrm>
                    <a:off x="4416510" y="5481864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" name="직사각형 60"/>
                  <p:cNvSpPr/>
                  <p:nvPr/>
                </p:nvSpPr>
                <p:spPr>
                  <a:xfrm>
                    <a:off x="5590982" y="5481864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>
                  <a:xfrm>
                    <a:off x="6786654" y="5504922"/>
                    <a:ext cx="1022616" cy="34749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142" name="그룹 141"/>
            <p:cNvGrpSpPr/>
            <p:nvPr/>
          </p:nvGrpSpPr>
          <p:grpSpPr>
            <a:xfrm>
              <a:off x="6001227" y="2091050"/>
              <a:ext cx="3400942" cy="3555409"/>
              <a:chOff x="8373876" y="2095402"/>
              <a:chExt cx="3400942" cy="3555409"/>
            </a:xfrm>
          </p:grpSpPr>
          <p:grpSp>
            <p:nvGrpSpPr>
              <p:cNvPr id="143" name="그룹 142"/>
              <p:cNvGrpSpPr/>
              <p:nvPr/>
            </p:nvGrpSpPr>
            <p:grpSpPr>
              <a:xfrm>
                <a:off x="8373876" y="2095402"/>
                <a:ext cx="1632076" cy="1749735"/>
                <a:chOff x="4278228" y="2454320"/>
                <a:chExt cx="3669632" cy="3245401"/>
              </a:xfrm>
            </p:grpSpPr>
            <p:sp>
              <p:nvSpPr>
                <p:cNvPr id="172" name="직사각형 171"/>
                <p:cNvSpPr/>
                <p:nvPr/>
              </p:nvSpPr>
              <p:spPr>
                <a:xfrm>
                  <a:off x="4293831" y="2454320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5231597" y="2464949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6169363" y="2464949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7112336" y="2466331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4278228" y="4222658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5215994" y="4233287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6153760" y="4233287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7096733" y="4234669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4" name="그룹 143"/>
              <p:cNvGrpSpPr/>
              <p:nvPr/>
            </p:nvGrpSpPr>
            <p:grpSpPr>
              <a:xfrm>
                <a:off x="10134337" y="2101878"/>
                <a:ext cx="1632076" cy="1749735"/>
                <a:chOff x="4278228" y="2454320"/>
                <a:chExt cx="3669632" cy="3245401"/>
              </a:xfrm>
            </p:grpSpPr>
            <p:sp>
              <p:nvSpPr>
                <p:cNvPr id="164" name="직사각형 163"/>
                <p:cNvSpPr/>
                <p:nvPr/>
              </p:nvSpPr>
              <p:spPr>
                <a:xfrm>
                  <a:off x="4293831" y="2454320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5231597" y="2464949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>
                  <a:off x="6169363" y="2464949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>
                  <a:off x="7112336" y="2466331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4278228" y="4222658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5215994" y="4233287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6153760" y="4233287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7096733" y="4234669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5" name="그룹 144"/>
              <p:cNvGrpSpPr/>
              <p:nvPr/>
            </p:nvGrpSpPr>
            <p:grpSpPr>
              <a:xfrm>
                <a:off x="8373876" y="3897838"/>
                <a:ext cx="1632076" cy="1749735"/>
                <a:chOff x="4278228" y="2454320"/>
                <a:chExt cx="3669632" cy="3245401"/>
              </a:xfrm>
            </p:grpSpPr>
            <p:sp>
              <p:nvSpPr>
                <p:cNvPr id="155" name="직사각형 154"/>
                <p:cNvSpPr/>
                <p:nvPr/>
              </p:nvSpPr>
              <p:spPr>
                <a:xfrm>
                  <a:off x="4293831" y="2454320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5231597" y="2464949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>
                  <a:off x="6169363" y="2464949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>
                  <a:off x="7112336" y="2466331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4278228" y="4222658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5215994" y="4233287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6153760" y="4233287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7096733" y="4234669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6" name="그룹 145"/>
              <p:cNvGrpSpPr/>
              <p:nvPr/>
            </p:nvGrpSpPr>
            <p:grpSpPr>
              <a:xfrm>
                <a:off x="10142742" y="3901076"/>
                <a:ext cx="1632076" cy="1749735"/>
                <a:chOff x="4278228" y="2454320"/>
                <a:chExt cx="3669632" cy="3245401"/>
              </a:xfrm>
            </p:grpSpPr>
            <p:sp>
              <p:nvSpPr>
                <p:cNvPr id="147" name="직사각형 146"/>
                <p:cNvSpPr/>
                <p:nvPr/>
              </p:nvSpPr>
              <p:spPr>
                <a:xfrm>
                  <a:off x="4293831" y="2454320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5231597" y="2464949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6169363" y="2464949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7112336" y="2466331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4278228" y="4222658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5215994" y="4233287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6153760" y="4233287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7096733" y="4234669"/>
                  <a:ext cx="835524" cy="146505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38" name="직사각형 237"/>
          <p:cNvSpPr/>
          <p:nvPr/>
        </p:nvSpPr>
        <p:spPr>
          <a:xfrm>
            <a:off x="1920638" y="2321082"/>
            <a:ext cx="1022616" cy="3474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/>
          <p:cNvSpPr/>
          <p:nvPr/>
        </p:nvSpPr>
        <p:spPr>
          <a:xfrm>
            <a:off x="1920638" y="3453505"/>
            <a:ext cx="1022616" cy="214166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Google Shape;163;g7b9d863376_3_4"/>
          <p:cNvSpPr txBox="1"/>
          <p:nvPr/>
        </p:nvSpPr>
        <p:spPr>
          <a:xfrm>
            <a:off x="3000576" y="2210333"/>
            <a:ext cx="2577264" cy="56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로고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detector (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종횡 비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1:3) 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41" name="Google Shape;163;g7b9d863376_3_4"/>
          <p:cNvSpPr txBox="1"/>
          <p:nvPr/>
        </p:nvSpPr>
        <p:spPr>
          <a:xfrm>
            <a:off x="2997893" y="3323707"/>
            <a:ext cx="2663450" cy="56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사람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detector </a:t>
            </a:r>
            <a:r>
              <a:rPr 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종횡 비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5:2)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242" name="직선 화살표 연결선 241"/>
          <p:cNvCxnSpPr/>
          <p:nvPr/>
        </p:nvCxnSpPr>
        <p:spPr>
          <a:xfrm>
            <a:off x="1920638" y="2158010"/>
            <a:ext cx="102261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3" name="직선 화살표 연결선 242"/>
          <p:cNvCxnSpPr/>
          <p:nvPr/>
        </p:nvCxnSpPr>
        <p:spPr>
          <a:xfrm>
            <a:off x="1920638" y="3278772"/>
            <a:ext cx="1022616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/>
          <p:nvPr/>
        </p:nvCxnSpPr>
        <p:spPr>
          <a:xfrm>
            <a:off x="1712715" y="2215637"/>
            <a:ext cx="0" cy="45294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/>
          <p:cNvCxnSpPr/>
          <p:nvPr/>
        </p:nvCxnSpPr>
        <p:spPr>
          <a:xfrm>
            <a:off x="1710548" y="3390472"/>
            <a:ext cx="0" cy="1953145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2289920" y="186690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2289920" y="295517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1329170" y="406268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1352856" y="232108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0" name="Google Shape;176;g7b9d863376_3_27"/>
          <p:cNvSpPr txBox="1"/>
          <p:nvPr/>
        </p:nvSpPr>
        <p:spPr>
          <a:xfrm>
            <a:off x="537600" y="1217723"/>
            <a:ext cx="103296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</a:t>
            </a: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Detection</a:t>
            </a: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하는 방법 </a:t>
            </a: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anchor box</a:t>
            </a: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 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1710548" y="5860660"/>
            <a:ext cx="3175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 Anchor Boxes : </a:t>
            </a:r>
            <a:r>
              <a:rPr lang="ko-KR" altLang="en-US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찾을 객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체</a:t>
            </a:r>
            <a:r>
              <a:rPr lang="ko-KR" altLang="en-US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수와 일치</a:t>
            </a: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2" name="직사각형 251"/>
          <p:cNvSpPr/>
          <p:nvPr/>
        </p:nvSpPr>
        <p:spPr>
          <a:xfrm>
            <a:off x="6979696" y="5752939"/>
            <a:ext cx="37399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학습시킨 객체들의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box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모양을 기준으로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각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객체의 </a:t>
            </a: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anchor box 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비율을 정한다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5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9224323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188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모델 정의</a:t>
            </a:r>
            <a:endParaRPr dirty="0">
              <a:sym typeface="Malgun Gothic"/>
            </a:endParaRPr>
          </a:p>
        </p:txBody>
      </p:sp>
      <p:sp>
        <p:nvSpPr>
          <p:cNvPr id="189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학습</a:t>
            </a:r>
            <a:endParaRPr dirty="0">
              <a:sym typeface="Malgun Gothic"/>
            </a:endParaRPr>
          </a:p>
        </p:txBody>
      </p:sp>
      <p:sp>
        <p:nvSpPr>
          <p:cNvPr id="190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성능</a:t>
            </a:r>
            <a:r>
              <a:rPr lang="en-US" altLang="ko-KR" dirty="0">
                <a:sym typeface="Malgun Gothic"/>
              </a:rPr>
              <a:t> </a:t>
            </a:r>
            <a:r>
              <a:rPr lang="ko-KR" dirty="0">
                <a:sym typeface="Malgun Gothic"/>
              </a:rPr>
              <a:t>평가</a:t>
            </a:r>
            <a:endParaRPr dirty="0">
              <a:sym typeface="Malgun Gothic"/>
            </a:endParaRPr>
          </a:p>
        </p:txBody>
      </p:sp>
      <p:sp>
        <p:nvSpPr>
          <p:cNvPr id="191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192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193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sym typeface="Malgun Gothic"/>
              </a:rPr>
              <a:t>문제 정의</a:t>
            </a:r>
            <a:endParaRPr dirty="0">
              <a:solidFill>
                <a:schemeClr val="bg1">
                  <a:lumMod val="75000"/>
                </a:schemeClr>
              </a:solidFill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1795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b9d863376_3_4"/>
          <p:cNvSpPr txBox="1"/>
          <p:nvPr/>
        </p:nvSpPr>
        <p:spPr>
          <a:xfrm>
            <a:off x="373380" y="1695306"/>
            <a:ext cx="11010695" cy="56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하나의 객체 당 여러 개의 경계박스들이 중복되는 경우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최대값을 갖는 하나만 남기고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나머지는 지운다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2633" y="282150"/>
            <a:ext cx="132119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03#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모델 </a:t>
            </a:r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정의 </a:t>
            </a:r>
            <a:r>
              <a:rPr lang="en-US" altLang="ko-KR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- YOLO</a:t>
            </a:r>
          </a:p>
        </p:txBody>
      </p:sp>
      <p:sp>
        <p:nvSpPr>
          <p:cNvPr id="125" name="Google Shape;176;g7b9d863376_3_27"/>
          <p:cNvSpPr txBox="1"/>
          <p:nvPr/>
        </p:nvSpPr>
        <p:spPr>
          <a:xfrm>
            <a:off x="537600" y="1217723"/>
            <a:ext cx="10329600" cy="528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중복된 </a:t>
            </a: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</a:t>
            </a:r>
            <a:r>
              <a:rPr lang="ko-KR" sz="20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ounding</a:t>
            </a:r>
            <a:r>
              <a:rPr 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</a:t>
            </a:r>
            <a:r>
              <a:rPr lang="ko-KR" sz="20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ox</a:t>
            </a:r>
            <a:r>
              <a:rPr lang="ko-KR" sz="20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제거하는 방법 </a:t>
            </a: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Non Max Suppression </a:t>
            </a:r>
            <a:endParaRPr sz="20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295559" y="2555904"/>
            <a:ext cx="3284061" cy="3426431"/>
            <a:chOff x="668465" y="2575120"/>
            <a:chExt cx="3728272" cy="3889900"/>
          </a:xfrm>
        </p:grpSpPr>
        <p:grpSp>
          <p:nvGrpSpPr>
            <p:cNvPr id="43" name="그룹 42"/>
            <p:cNvGrpSpPr/>
            <p:nvPr/>
          </p:nvGrpSpPr>
          <p:grpSpPr>
            <a:xfrm>
              <a:off x="668465" y="2736748"/>
              <a:ext cx="3728272" cy="3728272"/>
              <a:chOff x="8207873" y="2231923"/>
              <a:chExt cx="3728272" cy="3728272"/>
            </a:xfrm>
          </p:grpSpPr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873" y="2231923"/>
                <a:ext cx="3728272" cy="3728272"/>
              </a:xfrm>
              <a:prstGeom prst="rect">
                <a:avLst/>
              </a:prstGeom>
            </p:spPr>
          </p:pic>
          <p:sp>
            <p:nvSpPr>
              <p:cNvPr id="57" name="직사각형 56"/>
              <p:cNvSpPr/>
              <p:nvPr/>
            </p:nvSpPr>
            <p:spPr>
              <a:xfrm>
                <a:off x="10283187" y="3560779"/>
                <a:ext cx="803477" cy="28742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0667551" y="3848198"/>
                <a:ext cx="613805" cy="29099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0468203" y="4150510"/>
                <a:ext cx="988525" cy="38587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8320674" y="3387030"/>
                <a:ext cx="1022616" cy="34749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8426561" y="3488991"/>
                <a:ext cx="276524" cy="16861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8808972" y="3521765"/>
                <a:ext cx="276524" cy="16861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8445843" y="3606071"/>
                <a:ext cx="768726" cy="24212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8848295" y="3583971"/>
                <a:ext cx="768726" cy="24212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8318722" y="3755572"/>
                <a:ext cx="768726" cy="24212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0882659" y="3695622"/>
                <a:ext cx="803477" cy="28742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267023" y="3983041"/>
                <a:ext cx="613805" cy="29099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10657907" y="4052450"/>
                <a:ext cx="613805" cy="29099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0747473" y="3755572"/>
                <a:ext cx="1144804" cy="74276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9049900" y="2359924"/>
                <a:ext cx="884609" cy="191411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8401169" y="2347294"/>
                <a:ext cx="884609" cy="191411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8925098" y="2334664"/>
                <a:ext cx="1650259" cy="2691928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8752983" y="2412765"/>
                <a:ext cx="1474887" cy="339550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833727" y="2575120"/>
              <a:ext cx="432505" cy="2769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0.6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267734" y="2656453"/>
              <a:ext cx="432505" cy="2769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smtClean="0">
                  <a:solidFill>
                    <a:schemeClr val="bg1"/>
                  </a:solidFill>
                </a:rPr>
                <a:t>0.9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03190" y="2631513"/>
              <a:ext cx="432505" cy="2769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0.7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35943" y="3798338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0.3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47939" y="3921623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0.4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957057" y="4219027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0.6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833052" y="3982458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0.8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918563" y="4398019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0.5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422342" y="3654228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0.9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18112" y="3855438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0.8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56803" y="4492701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0.6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" name="꺾인 연결선 2"/>
          <p:cNvCxnSpPr>
            <a:endCxn id="4" idx="1"/>
          </p:cNvCxnSpPr>
          <p:nvPr/>
        </p:nvCxnSpPr>
        <p:spPr>
          <a:xfrm>
            <a:off x="3399536" y="2629382"/>
            <a:ext cx="1778388" cy="315741"/>
          </a:xfrm>
          <a:prstGeom prst="bent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177924" y="2791234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</a:rPr>
              <a:t>Confidence score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cxnSp>
        <p:nvCxnSpPr>
          <p:cNvPr id="94" name="꺾인 연결선 93"/>
          <p:cNvCxnSpPr/>
          <p:nvPr/>
        </p:nvCxnSpPr>
        <p:spPr>
          <a:xfrm>
            <a:off x="4530894" y="4334402"/>
            <a:ext cx="650706" cy="31738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5181600" y="4505866"/>
            <a:ext cx="168507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Confidence score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016497" y="2543571"/>
            <a:ext cx="380973" cy="24399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0.8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37600" y="6159571"/>
            <a:ext cx="4496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각 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box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마다 객체가 있을 확률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(confidence score)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을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출력</a:t>
            </a:r>
            <a:endParaRPr lang="ko-KR" altLang="en-US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4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9224323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82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모델 정의</a:t>
            </a:r>
            <a:endParaRPr dirty="0">
              <a:sym typeface="Malgun Gothic"/>
            </a:endParaRPr>
          </a:p>
        </p:txBody>
      </p:sp>
      <p:sp>
        <p:nvSpPr>
          <p:cNvPr id="83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학습</a:t>
            </a:r>
            <a:endParaRPr dirty="0">
              <a:sym typeface="Malgun Gothic"/>
            </a:endParaRPr>
          </a:p>
        </p:txBody>
      </p:sp>
      <p:sp>
        <p:nvSpPr>
          <p:cNvPr id="84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성능</a:t>
            </a:r>
            <a:r>
              <a:rPr lang="en-US" altLang="ko-KR" dirty="0">
                <a:sym typeface="Malgun Gothic"/>
              </a:rPr>
              <a:t> </a:t>
            </a:r>
            <a:r>
              <a:rPr lang="ko-KR" dirty="0">
                <a:sym typeface="Malgun Gothic"/>
              </a:rPr>
              <a:t>평가</a:t>
            </a:r>
            <a:endParaRPr dirty="0">
              <a:sym typeface="Malgun Gothic"/>
            </a:endParaRPr>
          </a:p>
        </p:txBody>
      </p:sp>
      <p:sp>
        <p:nvSpPr>
          <p:cNvPr id="85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86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87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sym typeface="Malgun Gothic"/>
              </a:rPr>
              <a:t>문제 정의</a:t>
            </a:r>
            <a:endParaRPr dirty="0">
              <a:solidFill>
                <a:schemeClr val="bg1">
                  <a:lumMod val="75000"/>
                </a:schemeClr>
              </a:solidFill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7763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02633" y="282150"/>
            <a:ext cx="132119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03#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모델 </a:t>
            </a:r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정의 </a:t>
            </a:r>
            <a:r>
              <a:rPr lang="en-US" altLang="ko-KR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- YOLO</a:t>
            </a:r>
          </a:p>
        </p:txBody>
      </p:sp>
      <p:sp>
        <p:nvSpPr>
          <p:cNvPr id="125" name="Google Shape;176;g7b9d863376_3_27"/>
          <p:cNvSpPr txBox="1"/>
          <p:nvPr/>
        </p:nvSpPr>
        <p:spPr>
          <a:xfrm>
            <a:off x="537600" y="1217723"/>
            <a:ext cx="103296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중복된 </a:t>
            </a: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</a:t>
            </a:r>
            <a:r>
              <a:rPr lang="ko-KR" sz="20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ounding</a:t>
            </a:r>
            <a:r>
              <a:rPr 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</a:t>
            </a:r>
            <a:r>
              <a:rPr lang="ko-KR" sz="20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ox</a:t>
            </a:r>
            <a:r>
              <a:rPr lang="ko-KR" sz="20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제거하는 방법 </a:t>
            </a: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Non Max Suppression </a:t>
            </a:r>
            <a:endParaRPr sz="20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295559" y="2555904"/>
            <a:ext cx="3284061" cy="3426431"/>
            <a:chOff x="668465" y="2575120"/>
            <a:chExt cx="3728272" cy="3889900"/>
          </a:xfrm>
        </p:grpSpPr>
        <p:grpSp>
          <p:nvGrpSpPr>
            <p:cNvPr id="45" name="그룹 44"/>
            <p:cNvGrpSpPr/>
            <p:nvPr/>
          </p:nvGrpSpPr>
          <p:grpSpPr>
            <a:xfrm>
              <a:off x="668465" y="2736748"/>
              <a:ext cx="3728272" cy="3728272"/>
              <a:chOff x="8207873" y="2231923"/>
              <a:chExt cx="3728272" cy="3728272"/>
            </a:xfrm>
          </p:grpSpPr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873" y="2231923"/>
                <a:ext cx="3728272" cy="3728272"/>
              </a:xfrm>
              <a:prstGeom prst="rect">
                <a:avLst/>
              </a:prstGeom>
            </p:spPr>
          </p:pic>
          <p:sp>
            <p:nvSpPr>
              <p:cNvPr id="59" name="직사각형 58"/>
              <p:cNvSpPr/>
              <p:nvPr/>
            </p:nvSpPr>
            <p:spPr>
              <a:xfrm>
                <a:off x="10283187" y="3560779"/>
                <a:ext cx="803477" cy="28742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10667551" y="3848198"/>
                <a:ext cx="613805" cy="29099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10468203" y="4150510"/>
                <a:ext cx="988525" cy="38587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8320674" y="3387030"/>
                <a:ext cx="1022616" cy="34749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8426561" y="3488991"/>
                <a:ext cx="276524" cy="16861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8808972" y="3521765"/>
                <a:ext cx="276524" cy="16861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8445843" y="3606071"/>
                <a:ext cx="768726" cy="24212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8848295" y="3583971"/>
                <a:ext cx="768726" cy="24212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8318722" y="3755572"/>
                <a:ext cx="768726" cy="24212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10882659" y="3695622"/>
                <a:ext cx="803477" cy="28742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267023" y="3983041"/>
                <a:ext cx="613805" cy="29099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0657907" y="4052450"/>
                <a:ext cx="613805" cy="29099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10747473" y="3755572"/>
                <a:ext cx="1144804" cy="74276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9049900" y="2359924"/>
                <a:ext cx="884609" cy="191411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8401169" y="2347294"/>
                <a:ext cx="884609" cy="191411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8925098" y="2334664"/>
                <a:ext cx="1650259" cy="2691928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8752983" y="2412765"/>
                <a:ext cx="1474887" cy="339550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833727" y="2575120"/>
              <a:ext cx="432505" cy="2769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0.6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267734" y="2656453"/>
              <a:ext cx="432505" cy="2769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smtClean="0">
                  <a:solidFill>
                    <a:schemeClr val="bg1"/>
                  </a:solidFill>
                </a:rPr>
                <a:t>0.9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203190" y="2631513"/>
              <a:ext cx="432505" cy="2769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0.7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735943" y="3798338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0.3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347939" y="3921623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0.4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57057" y="4219027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0.6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833052" y="3982458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0.8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918563" y="4398019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0.5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422342" y="3654228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0.9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718112" y="3855438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0.8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56803" y="4492701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0.6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2" name="오른쪽 화살표 91"/>
          <p:cNvSpPr/>
          <p:nvPr/>
        </p:nvSpPr>
        <p:spPr>
          <a:xfrm>
            <a:off x="5229891" y="3978740"/>
            <a:ext cx="1066800" cy="86581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Google Shape;163;g7b9d863376_3_4"/>
          <p:cNvSpPr txBox="1"/>
          <p:nvPr/>
        </p:nvSpPr>
        <p:spPr>
          <a:xfrm>
            <a:off x="373380" y="1695306"/>
            <a:ext cx="11010695" cy="56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하나의 객체 당 여러 개의 경계박스들이 중복되는 경우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최대값을 갖는 하나만 남기고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나머지는 지운다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016497" y="2543571"/>
            <a:ext cx="380973" cy="24399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0.8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537600" y="6159571"/>
            <a:ext cx="4496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각 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box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마다 객체가 있을 확률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(confidence score)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을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출력</a:t>
            </a:r>
            <a:endParaRPr lang="ko-KR" altLang="en-US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2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9224323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81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모델 정의</a:t>
            </a:r>
            <a:endParaRPr dirty="0">
              <a:sym typeface="Malgun Gothic"/>
            </a:endParaRPr>
          </a:p>
        </p:txBody>
      </p:sp>
      <p:sp>
        <p:nvSpPr>
          <p:cNvPr id="82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학습</a:t>
            </a:r>
            <a:endParaRPr dirty="0">
              <a:sym typeface="Malgun Gothic"/>
            </a:endParaRPr>
          </a:p>
        </p:txBody>
      </p:sp>
      <p:sp>
        <p:nvSpPr>
          <p:cNvPr id="83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성능</a:t>
            </a:r>
            <a:r>
              <a:rPr lang="en-US" altLang="ko-KR" dirty="0">
                <a:sym typeface="Malgun Gothic"/>
              </a:rPr>
              <a:t> </a:t>
            </a:r>
            <a:r>
              <a:rPr lang="ko-KR" dirty="0">
                <a:sym typeface="Malgun Gothic"/>
              </a:rPr>
              <a:t>평가</a:t>
            </a:r>
            <a:endParaRPr dirty="0">
              <a:sym typeface="Malgun Gothic"/>
            </a:endParaRPr>
          </a:p>
        </p:txBody>
      </p:sp>
      <p:sp>
        <p:nvSpPr>
          <p:cNvPr id="84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85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86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sym typeface="Malgun Gothic"/>
              </a:rPr>
              <a:t>문제 정의</a:t>
            </a:r>
            <a:endParaRPr dirty="0">
              <a:solidFill>
                <a:schemeClr val="bg1">
                  <a:lumMod val="75000"/>
                </a:schemeClr>
              </a:solidFill>
              <a:sym typeface="Malgun Gothic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117337" y="3415373"/>
            <a:ext cx="12453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하나의 객체당 </a:t>
            </a:r>
            <a:endParaRPr lang="en-US" altLang="ko-KR" sz="12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하나의 </a:t>
            </a:r>
            <a:r>
              <a:rPr lang="en-US" altLang="ko-KR" sz="1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box</a:t>
            </a:r>
            <a:r>
              <a:rPr lang="ko-KR" altLang="en-US" sz="1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174358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02633" y="282150"/>
            <a:ext cx="132119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03#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모델 </a:t>
            </a:r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정의 </a:t>
            </a:r>
            <a:r>
              <a:rPr lang="en-US" altLang="ko-KR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- YOLO</a:t>
            </a:r>
          </a:p>
        </p:txBody>
      </p:sp>
      <p:sp>
        <p:nvSpPr>
          <p:cNvPr id="125" name="Google Shape;176;g7b9d863376_3_27"/>
          <p:cNvSpPr txBox="1"/>
          <p:nvPr/>
        </p:nvSpPr>
        <p:spPr>
          <a:xfrm>
            <a:off x="537600" y="1217723"/>
            <a:ext cx="103296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중복된 </a:t>
            </a:r>
            <a:r>
              <a:rPr lang="en-US" altLang="ko-KR" sz="20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</a:t>
            </a:r>
            <a:r>
              <a:rPr lang="ko-KR" sz="20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ounding</a:t>
            </a:r>
            <a:r>
              <a:rPr lang="ko-KR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</a:t>
            </a:r>
            <a:r>
              <a:rPr lang="ko-KR" sz="20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ox</a:t>
            </a:r>
            <a:r>
              <a:rPr lang="ko-KR" sz="20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제거하는 방법 </a:t>
            </a:r>
            <a:r>
              <a:rPr lang="en-US" altLang="ko-KR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Non Max Suppression 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295559" y="2543571"/>
            <a:ext cx="3284061" cy="3438764"/>
            <a:chOff x="668465" y="2561119"/>
            <a:chExt cx="3728272" cy="3903901"/>
          </a:xfrm>
        </p:grpSpPr>
        <p:grpSp>
          <p:nvGrpSpPr>
            <p:cNvPr id="5" name="그룹 4"/>
            <p:cNvGrpSpPr/>
            <p:nvPr/>
          </p:nvGrpSpPr>
          <p:grpSpPr>
            <a:xfrm>
              <a:off x="668465" y="2736748"/>
              <a:ext cx="3728272" cy="3728272"/>
              <a:chOff x="8207873" y="2231923"/>
              <a:chExt cx="3728272" cy="3728272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873" y="2231923"/>
                <a:ext cx="3728272" cy="3728272"/>
              </a:xfrm>
              <a:prstGeom prst="rect">
                <a:avLst/>
              </a:prstGeom>
            </p:spPr>
          </p:pic>
          <p:sp>
            <p:nvSpPr>
              <p:cNvPr id="69" name="직사각형 68"/>
              <p:cNvSpPr/>
              <p:nvPr/>
            </p:nvSpPr>
            <p:spPr>
              <a:xfrm>
                <a:off x="10283187" y="3560779"/>
                <a:ext cx="803477" cy="28742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0667551" y="3848198"/>
                <a:ext cx="613805" cy="29099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0468203" y="4150510"/>
                <a:ext cx="988525" cy="38587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8320674" y="3387030"/>
                <a:ext cx="1022616" cy="34749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8426561" y="3488991"/>
                <a:ext cx="276524" cy="16861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8808972" y="3521765"/>
                <a:ext cx="276524" cy="16861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8445843" y="3606071"/>
                <a:ext cx="768726" cy="24212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8848295" y="3583971"/>
                <a:ext cx="768726" cy="24212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8318722" y="3755572"/>
                <a:ext cx="768726" cy="24212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0882659" y="3695622"/>
                <a:ext cx="803477" cy="28742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267023" y="3983041"/>
                <a:ext cx="613805" cy="29099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10657907" y="4052450"/>
                <a:ext cx="613805" cy="29099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0747473" y="3755572"/>
                <a:ext cx="1144804" cy="74276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9049900" y="2359924"/>
                <a:ext cx="884609" cy="191411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8401169" y="2347294"/>
                <a:ext cx="884609" cy="191411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8925098" y="2334664"/>
                <a:ext cx="1650259" cy="2691928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8752983" y="2412765"/>
                <a:ext cx="1474887" cy="339550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833727" y="2575120"/>
              <a:ext cx="432505" cy="2769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0.6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622182" y="2561119"/>
              <a:ext cx="432504" cy="27699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0.8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267734" y="2656453"/>
              <a:ext cx="432505" cy="2769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smtClean="0">
                  <a:solidFill>
                    <a:schemeClr val="bg1"/>
                  </a:solidFill>
                </a:rPr>
                <a:t>0.9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03190" y="2631513"/>
              <a:ext cx="432505" cy="2769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0.7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35943" y="3798338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0.3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3347939" y="3921623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0.4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957057" y="4219027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0.6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833052" y="3982458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0.8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918563" y="4398019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0.5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422342" y="3654228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0.9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718112" y="3855438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0.8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56803" y="4492701"/>
              <a:ext cx="409574" cy="2795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0.6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274718" y="2613545"/>
            <a:ext cx="3284061" cy="3354789"/>
            <a:chOff x="6935915" y="2638734"/>
            <a:chExt cx="3728272" cy="3808567"/>
          </a:xfrm>
        </p:grpSpPr>
        <p:grpSp>
          <p:nvGrpSpPr>
            <p:cNvPr id="136" name="그룹 135"/>
            <p:cNvGrpSpPr/>
            <p:nvPr/>
          </p:nvGrpSpPr>
          <p:grpSpPr>
            <a:xfrm>
              <a:off x="6935915" y="2719029"/>
              <a:ext cx="3728272" cy="3728272"/>
              <a:chOff x="8207873" y="2231923"/>
              <a:chExt cx="3728272" cy="3728272"/>
            </a:xfrm>
          </p:grpSpPr>
          <p:pic>
            <p:nvPicPr>
              <p:cNvPr id="137" name="그림 13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873" y="2231923"/>
                <a:ext cx="3728272" cy="3728272"/>
              </a:xfrm>
              <a:prstGeom prst="rect">
                <a:avLst/>
              </a:prstGeom>
            </p:spPr>
          </p:pic>
          <p:sp>
            <p:nvSpPr>
              <p:cNvPr id="141" name="직사각형 140"/>
              <p:cNvSpPr/>
              <p:nvPr/>
            </p:nvSpPr>
            <p:spPr>
              <a:xfrm>
                <a:off x="8320674" y="3387030"/>
                <a:ext cx="1022616" cy="52016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>
                <a:off x="10660180" y="3850822"/>
                <a:ext cx="1003554" cy="41266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8752983" y="2412765"/>
                <a:ext cx="1474887" cy="339550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8535184" y="2638734"/>
              <a:ext cx="432505" cy="2769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smtClean="0">
                  <a:solidFill>
                    <a:schemeClr val="bg1"/>
                  </a:solidFill>
                </a:rPr>
                <a:t>0.9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2" name="TextBox 161"/>
          <p:cNvSpPr txBox="1"/>
          <p:nvPr/>
        </p:nvSpPr>
        <p:spPr>
          <a:xfrm>
            <a:off x="9923432" y="3840320"/>
            <a:ext cx="409574" cy="2616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bg1"/>
                </a:solidFill>
              </a:rPr>
              <a:t>0.8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7359693" y="3454144"/>
            <a:ext cx="409574" cy="2616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bg1"/>
                </a:solidFill>
              </a:rPr>
              <a:t>0.9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5229891" y="3978740"/>
            <a:ext cx="1066800" cy="86581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537600" y="6159571"/>
            <a:ext cx="4496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각 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box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마다 객체가 있을 확률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(confidence score)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을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출력</a:t>
            </a:r>
            <a:endParaRPr lang="ko-KR" altLang="en-US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5117337" y="3415373"/>
            <a:ext cx="12453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하나의 객체당 </a:t>
            </a:r>
            <a:endParaRPr lang="en-US" altLang="ko-KR" sz="12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하나의 </a:t>
            </a:r>
            <a:r>
              <a:rPr lang="en-US" altLang="ko-KR" sz="1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box</a:t>
            </a:r>
            <a:r>
              <a:rPr lang="ko-KR" altLang="en-US" sz="1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</a:t>
            </a:r>
          </a:p>
        </p:txBody>
      </p:sp>
      <p:sp>
        <p:nvSpPr>
          <p:cNvPr id="53" name="Google Shape;163;g7b9d863376_3_4"/>
          <p:cNvSpPr txBox="1"/>
          <p:nvPr/>
        </p:nvSpPr>
        <p:spPr>
          <a:xfrm>
            <a:off x="373380" y="1695306"/>
            <a:ext cx="11010695" cy="56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하나의 객체 당 여러 개의 경계박스들이 중복되는 경우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최대값을 갖는 하나만 남기고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나머지는 지운다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8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9224323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61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모델 정의</a:t>
            </a:r>
            <a:endParaRPr dirty="0">
              <a:sym typeface="Malgun Gothic"/>
            </a:endParaRPr>
          </a:p>
        </p:txBody>
      </p:sp>
      <p:sp>
        <p:nvSpPr>
          <p:cNvPr id="62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학습</a:t>
            </a:r>
            <a:endParaRPr dirty="0">
              <a:sym typeface="Malgun Gothic"/>
            </a:endParaRPr>
          </a:p>
        </p:txBody>
      </p:sp>
      <p:sp>
        <p:nvSpPr>
          <p:cNvPr id="63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성능</a:t>
            </a:r>
            <a:r>
              <a:rPr lang="en-US" altLang="ko-KR" dirty="0">
                <a:sym typeface="Malgun Gothic"/>
              </a:rPr>
              <a:t> </a:t>
            </a:r>
            <a:r>
              <a:rPr lang="ko-KR" dirty="0">
                <a:sym typeface="Malgun Gothic"/>
              </a:rPr>
              <a:t>평가</a:t>
            </a:r>
            <a:endParaRPr dirty="0">
              <a:sym typeface="Malgun Gothic"/>
            </a:endParaRPr>
          </a:p>
        </p:txBody>
      </p:sp>
      <p:sp>
        <p:nvSpPr>
          <p:cNvPr id="64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65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66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sym typeface="Malgun Gothic"/>
              </a:rPr>
              <a:t>문제 정의</a:t>
            </a:r>
            <a:endParaRPr dirty="0">
              <a:solidFill>
                <a:schemeClr val="bg1">
                  <a:lumMod val="75000"/>
                </a:schemeClr>
              </a:solidFill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200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0" y="3879298"/>
            <a:ext cx="12192000" cy="2978702"/>
          </a:xfrm>
          <a:prstGeom prst="rect">
            <a:avLst/>
          </a:prstGeom>
          <a:solidFill>
            <a:srgbClr val="FEC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02633" y="282150"/>
            <a:ext cx="132119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03#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595424" y="592488"/>
            <a:ext cx="3352147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모델 </a:t>
            </a:r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정의 </a:t>
            </a:r>
            <a:r>
              <a:rPr lang="en-US" altLang="ko-KR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– Mask R - CNN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Google Shape;129;g7b9d863376_0_21"/>
          <p:cNvSpPr/>
          <p:nvPr/>
        </p:nvSpPr>
        <p:spPr>
          <a:xfrm>
            <a:off x="5566036" y="5089308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30;g7b9d863376_0_21"/>
          <p:cNvSpPr txBox="1"/>
          <p:nvPr/>
        </p:nvSpPr>
        <p:spPr>
          <a:xfrm>
            <a:off x="4363909" y="5160713"/>
            <a:ext cx="2935493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객체의 </a:t>
            </a:r>
            <a:r>
              <a:rPr lang="en-US" altLang="ko-KR" sz="1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ounding </a:t>
            </a:r>
            <a:r>
              <a:rPr lang="en-US" altLang="ko-KR" sz="1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ox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구한다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457200" lvl="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구한 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Bounding Box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대해서 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할당한다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56" name="Google Shape;126;g7b9d863376_0_21"/>
          <p:cNvSpPr txBox="1"/>
          <p:nvPr/>
        </p:nvSpPr>
        <p:spPr>
          <a:xfrm>
            <a:off x="4752276" y="4376062"/>
            <a:ext cx="2097150" cy="73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Font typeface="Arial"/>
              <a:buNone/>
            </a:pPr>
            <a:r>
              <a:rPr lang="en-US" sz="1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Object</a:t>
            </a:r>
          </a:p>
          <a:p>
            <a:pPr marL="0" indent="0" algn="ctr">
              <a:buFont typeface="Arial"/>
              <a:buNone/>
            </a:pPr>
            <a:r>
              <a:rPr lang="en-US" sz="1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Detection</a:t>
            </a:r>
            <a:endParaRPr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7" name="Google Shape;129;g7b9d863376_0_21"/>
          <p:cNvSpPr/>
          <p:nvPr/>
        </p:nvSpPr>
        <p:spPr>
          <a:xfrm>
            <a:off x="5521101" y="5089308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26;g7b9d863376_0_21"/>
          <p:cNvSpPr txBox="1"/>
          <p:nvPr/>
        </p:nvSpPr>
        <p:spPr>
          <a:xfrm>
            <a:off x="8756995" y="4345446"/>
            <a:ext cx="209715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Font typeface="Arial"/>
              <a:buNone/>
            </a:pPr>
            <a:r>
              <a:rPr lang="en-US" sz="1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Instance Segmentation</a:t>
            </a:r>
            <a:endParaRPr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9" name="Google Shape;129;g7b9d863376_0_21"/>
          <p:cNvSpPr/>
          <p:nvPr/>
        </p:nvSpPr>
        <p:spPr>
          <a:xfrm>
            <a:off x="9525820" y="5075040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그룹 80"/>
          <p:cNvGrpSpPr/>
          <p:nvPr/>
        </p:nvGrpSpPr>
        <p:grpSpPr>
          <a:xfrm>
            <a:off x="8623292" y="2027164"/>
            <a:ext cx="2277039" cy="2231911"/>
            <a:chOff x="8855105" y="2066200"/>
            <a:chExt cx="2277039" cy="2231911"/>
          </a:xfrm>
        </p:grpSpPr>
        <p:grpSp>
          <p:nvGrpSpPr>
            <p:cNvPr id="82" name="그룹 81"/>
            <p:cNvGrpSpPr/>
            <p:nvPr/>
          </p:nvGrpSpPr>
          <p:grpSpPr>
            <a:xfrm>
              <a:off x="8855105" y="2066200"/>
              <a:ext cx="2277039" cy="2231911"/>
              <a:chOff x="6398585" y="2486526"/>
              <a:chExt cx="2374267" cy="2327212"/>
            </a:xfrm>
          </p:grpSpPr>
          <p:pic>
            <p:nvPicPr>
              <p:cNvPr id="87" name="Picture 2" descr="Image result for 국내맥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986"/>
              <a:stretch/>
            </p:blipFill>
            <p:spPr bwMode="auto">
              <a:xfrm>
                <a:off x="6398585" y="2486526"/>
                <a:ext cx="2374267" cy="232721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8" name="직사각형 87"/>
              <p:cNvSpPr/>
              <p:nvPr/>
            </p:nvSpPr>
            <p:spPr>
              <a:xfrm>
                <a:off x="6398585" y="2486526"/>
                <a:ext cx="2374267" cy="2327212"/>
              </a:xfrm>
              <a:prstGeom prst="rect">
                <a:avLst/>
              </a:prstGeom>
              <a:solidFill>
                <a:schemeClr val="bg1">
                  <a:lumMod val="85000"/>
                  <a:alpha val="92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자유형 88"/>
              <p:cNvSpPr/>
              <p:nvPr/>
            </p:nvSpPr>
            <p:spPr>
              <a:xfrm>
                <a:off x="6412230" y="3577590"/>
                <a:ext cx="582930" cy="1051560"/>
              </a:xfrm>
              <a:custGeom>
                <a:avLst/>
                <a:gdLst>
                  <a:gd name="connsiteX0" fmla="*/ 45720 w 582930"/>
                  <a:gd name="connsiteY0" fmla="*/ 11430 h 1051560"/>
                  <a:gd name="connsiteX1" fmla="*/ 480060 w 582930"/>
                  <a:gd name="connsiteY1" fmla="*/ 0 h 1051560"/>
                  <a:gd name="connsiteX2" fmla="*/ 560070 w 582930"/>
                  <a:gd name="connsiteY2" fmla="*/ 137160 h 1051560"/>
                  <a:gd name="connsiteX3" fmla="*/ 582930 w 582930"/>
                  <a:gd name="connsiteY3" fmla="*/ 960120 h 1051560"/>
                  <a:gd name="connsiteX4" fmla="*/ 457200 w 582930"/>
                  <a:gd name="connsiteY4" fmla="*/ 1051560 h 1051560"/>
                  <a:gd name="connsiteX5" fmla="*/ 91440 w 582930"/>
                  <a:gd name="connsiteY5" fmla="*/ 1051560 h 1051560"/>
                  <a:gd name="connsiteX6" fmla="*/ 0 w 582930"/>
                  <a:gd name="connsiteY6" fmla="*/ 948690 h 1051560"/>
                  <a:gd name="connsiteX7" fmla="*/ 45720 w 582930"/>
                  <a:gd name="connsiteY7" fmla="*/ 102870 h 1051560"/>
                  <a:gd name="connsiteX8" fmla="*/ 45720 w 582930"/>
                  <a:gd name="connsiteY8" fmla="*/ 11430 h 1051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2930" h="1051560">
                    <a:moveTo>
                      <a:pt x="45720" y="11430"/>
                    </a:moveTo>
                    <a:lnTo>
                      <a:pt x="480060" y="0"/>
                    </a:lnTo>
                    <a:lnTo>
                      <a:pt x="560070" y="137160"/>
                    </a:lnTo>
                    <a:lnTo>
                      <a:pt x="582930" y="960120"/>
                    </a:lnTo>
                    <a:lnTo>
                      <a:pt x="457200" y="1051560"/>
                    </a:lnTo>
                    <a:lnTo>
                      <a:pt x="91440" y="1051560"/>
                    </a:lnTo>
                    <a:lnTo>
                      <a:pt x="0" y="948690"/>
                    </a:lnTo>
                    <a:lnTo>
                      <a:pt x="45720" y="102870"/>
                    </a:lnTo>
                    <a:lnTo>
                      <a:pt x="45720" y="1143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자유형 89"/>
              <p:cNvSpPr/>
              <p:nvPr/>
            </p:nvSpPr>
            <p:spPr>
              <a:xfrm>
                <a:off x="7010400" y="2663190"/>
                <a:ext cx="502920" cy="1969770"/>
              </a:xfrm>
              <a:custGeom>
                <a:avLst/>
                <a:gdLst>
                  <a:gd name="connsiteX0" fmla="*/ 144780 w 502920"/>
                  <a:gd name="connsiteY0" fmla="*/ 45720 h 1969770"/>
                  <a:gd name="connsiteX1" fmla="*/ 175260 w 502920"/>
                  <a:gd name="connsiteY1" fmla="*/ 0 h 1969770"/>
                  <a:gd name="connsiteX2" fmla="*/ 331470 w 502920"/>
                  <a:gd name="connsiteY2" fmla="*/ 7620 h 1969770"/>
                  <a:gd name="connsiteX3" fmla="*/ 365760 w 502920"/>
                  <a:gd name="connsiteY3" fmla="*/ 76200 h 1969770"/>
                  <a:gd name="connsiteX4" fmla="*/ 354330 w 502920"/>
                  <a:gd name="connsiteY4" fmla="*/ 125730 h 1969770"/>
                  <a:gd name="connsiteX5" fmla="*/ 392430 w 502920"/>
                  <a:gd name="connsiteY5" fmla="*/ 681990 h 1969770"/>
                  <a:gd name="connsiteX6" fmla="*/ 502920 w 502920"/>
                  <a:gd name="connsiteY6" fmla="*/ 910590 h 1969770"/>
                  <a:gd name="connsiteX7" fmla="*/ 502920 w 502920"/>
                  <a:gd name="connsiteY7" fmla="*/ 1908810 h 1969770"/>
                  <a:gd name="connsiteX8" fmla="*/ 468630 w 502920"/>
                  <a:gd name="connsiteY8" fmla="*/ 1969770 h 1969770"/>
                  <a:gd name="connsiteX9" fmla="*/ 41910 w 502920"/>
                  <a:gd name="connsiteY9" fmla="*/ 1958340 h 1969770"/>
                  <a:gd name="connsiteX10" fmla="*/ 0 w 502920"/>
                  <a:gd name="connsiteY10" fmla="*/ 1912620 h 1969770"/>
                  <a:gd name="connsiteX11" fmla="*/ 11430 w 502920"/>
                  <a:gd name="connsiteY11" fmla="*/ 902970 h 1969770"/>
                  <a:gd name="connsiteX12" fmla="*/ 91440 w 502920"/>
                  <a:gd name="connsiteY12" fmla="*/ 727710 h 1969770"/>
                  <a:gd name="connsiteX13" fmla="*/ 121920 w 502920"/>
                  <a:gd name="connsiteY13" fmla="*/ 605790 h 1969770"/>
                  <a:gd name="connsiteX14" fmla="*/ 144780 w 502920"/>
                  <a:gd name="connsiteY14" fmla="*/ 45720 h 196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2920" h="1969770">
                    <a:moveTo>
                      <a:pt x="144780" y="45720"/>
                    </a:moveTo>
                    <a:lnTo>
                      <a:pt x="175260" y="0"/>
                    </a:lnTo>
                    <a:lnTo>
                      <a:pt x="331470" y="7620"/>
                    </a:lnTo>
                    <a:lnTo>
                      <a:pt x="365760" y="76200"/>
                    </a:lnTo>
                    <a:lnTo>
                      <a:pt x="354330" y="125730"/>
                    </a:lnTo>
                    <a:lnTo>
                      <a:pt x="392430" y="681990"/>
                    </a:lnTo>
                    <a:lnTo>
                      <a:pt x="502920" y="910590"/>
                    </a:lnTo>
                    <a:lnTo>
                      <a:pt x="502920" y="1908810"/>
                    </a:lnTo>
                    <a:lnTo>
                      <a:pt x="468630" y="1969770"/>
                    </a:lnTo>
                    <a:lnTo>
                      <a:pt x="41910" y="1958340"/>
                    </a:lnTo>
                    <a:lnTo>
                      <a:pt x="0" y="1912620"/>
                    </a:lnTo>
                    <a:lnTo>
                      <a:pt x="11430" y="902970"/>
                    </a:lnTo>
                    <a:lnTo>
                      <a:pt x="91440" y="727710"/>
                    </a:lnTo>
                    <a:lnTo>
                      <a:pt x="121920" y="605790"/>
                    </a:lnTo>
                    <a:lnTo>
                      <a:pt x="144780" y="4572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자유형 90"/>
              <p:cNvSpPr/>
              <p:nvPr/>
            </p:nvSpPr>
            <p:spPr>
              <a:xfrm>
                <a:off x="7593330" y="3630930"/>
                <a:ext cx="537210" cy="1024890"/>
              </a:xfrm>
              <a:custGeom>
                <a:avLst/>
                <a:gdLst>
                  <a:gd name="connsiteX0" fmla="*/ 68580 w 537210"/>
                  <a:gd name="connsiteY0" fmla="*/ 0 h 1024890"/>
                  <a:gd name="connsiteX1" fmla="*/ 0 w 537210"/>
                  <a:gd name="connsiteY1" fmla="*/ 163830 h 1024890"/>
                  <a:gd name="connsiteX2" fmla="*/ 3810 w 537210"/>
                  <a:gd name="connsiteY2" fmla="*/ 944880 h 1024890"/>
                  <a:gd name="connsiteX3" fmla="*/ 57150 w 537210"/>
                  <a:gd name="connsiteY3" fmla="*/ 986790 h 1024890"/>
                  <a:gd name="connsiteX4" fmla="*/ 76200 w 537210"/>
                  <a:gd name="connsiteY4" fmla="*/ 1021080 h 1024890"/>
                  <a:gd name="connsiteX5" fmla="*/ 457200 w 537210"/>
                  <a:gd name="connsiteY5" fmla="*/ 1024890 h 1024890"/>
                  <a:gd name="connsiteX6" fmla="*/ 472440 w 537210"/>
                  <a:gd name="connsiteY6" fmla="*/ 998220 h 1024890"/>
                  <a:gd name="connsiteX7" fmla="*/ 537210 w 537210"/>
                  <a:gd name="connsiteY7" fmla="*/ 956310 h 1024890"/>
                  <a:gd name="connsiteX8" fmla="*/ 529590 w 537210"/>
                  <a:gd name="connsiteY8" fmla="*/ 144780 h 1024890"/>
                  <a:gd name="connsiteX9" fmla="*/ 480060 w 537210"/>
                  <a:gd name="connsiteY9" fmla="*/ 49530 h 1024890"/>
                  <a:gd name="connsiteX10" fmla="*/ 483870 w 537210"/>
                  <a:gd name="connsiteY10" fmla="*/ 0 h 1024890"/>
                  <a:gd name="connsiteX11" fmla="*/ 68580 w 537210"/>
                  <a:gd name="connsiteY11" fmla="*/ 0 h 1024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210" h="1024890">
                    <a:moveTo>
                      <a:pt x="68580" y="0"/>
                    </a:moveTo>
                    <a:lnTo>
                      <a:pt x="0" y="163830"/>
                    </a:lnTo>
                    <a:lnTo>
                      <a:pt x="3810" y="944880"/>
                    </a:lnTo>
                    <a:lnTo>
                      <a:pt x="57150" y="986790"/>
                    </a:lnTo>
                    <a:lnTo>
                      <a:pt x="76200" y="1021080"/>
                    </a:lnTo>
                    <a:lnTo>
                      <a:pt x="457200" y="1024890"/>
                    </a:lnTo>
                    <a:lnTo>
                      <a:pt x="472440" y="998220"/>
                    </a:lnTo>
                    <a:lnTo>
                      <a:pt x="537210" y="956310"/>
                    </a:lnTo>
                    <a:lnTo>
                      <a:pt x="529590" y="144780"/>
                    </a:lnTo>
                    <a:lnTo>
                      <a:pt x="480060" y="49530"/>
                    </a:lnTo>
                    <a:lnTo>
                      <a:pt x="483870" y="0"/>
                    </a:lnTo>
                    <a:lnTo>
                      <a:pt x="68580" y="0"/>
                    </a:lnTo>
                    <a:close/>
                  </a:path>
                </a:pathLst>
              </a:custGeom>
              <a:solidFill>
                <a:srgbClr val="E94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자유형 91"/>
              <p:cNvSpPr/>
              <p:nvPr/>
            </p:nvSpPr>
            <p:spPr>
              <a:xfrm>
                <a:off x="8153400" y="2663190"/>
                <a:ext cx="560070" cy="1981200"/>
              </a:xfrm>
              <a:custGeom>
                <a:avLst/>
                <a:gdLst>
                  <a:gd name="connsiteX0" fmla="*/ 190500 w 560070"/>
                  <a:gd name="connsiteY0" fmla="*/ 53340 h 1981200"/>
                  <a:gd name="connsiteX1" fmla="*/ 190500 w 560070"/>
                  <a:gd name="connsiteY1" fmla="*/ 0 h 1981200"/>
                  <a:gd name="connsiteX2" fmla="*/ 369570 w 560070"/>
                  <a:gd name="connsiteY2" fmla="*/ 0 h 1981200"/>
                  <a:gd name="connsiteX3" fmla="*/ 388620 w 560070"/>
                  <a:gd name="connsiteY3" fmla="*/ 45720 h 1981200"/>
                  <a:gd name="connsiteX4" fmla="*/ 388620 w 560070"/>
                  <a:gd name="connsiteY4" fmla="*/ 140970 h 1981200"/>
                  <a:gd name="connsiteX5" fmla="*/ 441960 w 560070"/>
                  <a:gd name="connsiteY5" fmla="*/ 571500 h 1981200"/>
                  <a:gd name="connsiteX6" fmla="*/ 541020 w 560070"/>
                  <a:gd name="connsiteY6" fmla="*/ 891540 h 1981200"/>
                  <a:gd name="connsiteX7" fmla="*/ 556260 w 560070"/>
                  <a:gd name="connsiteY7" fmla="*/ 1062990 h 1981200"/>
                  <a:gd name="connsiteX8" fmla="*/ 560070 w 560070"/>
                  <a:gd name="connsiteY8" fmla="*/ 1824990 h 1981200"/>
                  <a:gd name="connsiteX9" fmla="*/ 537210 w 560070"/>
                  <a:gd name="connsiteY9" fmla="*/ 1962150 h 1981200"/>
                  <a:gd name="connsiteX10" fmla="*/ 476250 w 560070"/>
                  <a:gd name="connsiteY10" fmla="*/ 1981200 h 1981200"/>
                  <a:gd name="connsiteX11" fmla="*/ 60960 w 560070"/>
                  <a:gd name="connsiteY11" fmla="*/ 1977390 h 1981200"/>
                  <a:gd name="connsiteX12" fmla="*/ 15240 w 560070"/>
                  <a:gd name="connsiteY12" fmla="*/ 1931670 h 1981200"/>
                  <a:gd name="connsiteX13" fmla="*/ 0 w 560070"/>
                  <a:gd name="connsiteY13" fmla="*/ 1847850 h 1981200"/>
                  <a:gd name="connsiteX14" fmla="*/ 3810 w 560070"/>
                  <a:gd name="connsiteY14" fmla="*/ 1021080 h 1981200"/>
                  <a:gd name="connsiteX15" fmla="*/ 30480 w 560070"/>
                  <a:gd name="connsiteY15" fmla="*/ 861060 h 1981200"/>
                  <a:gd name="connsiteX16" fmla="*/ 133350 w 560070"/>
                  <a:gd name="connsiteY16" fmla="*/ 556260 h 1981200"/>
                  <a:gd name="connsiteX17" fmla="*/ 186690 w 560070"/>
                  <a:gd name="connsiteY17" fmla="*/ 137160 h 1981200"/>
                  <a:gd name="connsiteX18" fmla="*/ 190500 w 560070"/>
                  <a:gd name="connsiteY18" fmla="*/ 5334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0070" h="1981200">
                    <a:moveTo>
                      <a:pt x="190500" y="53340"/>
                    </a:moveTo>
                    <a:lnTo>
                      <a:pt x="190500" y="0"/>
                    </a:lnTo>
                    <a:lnTo>
                      <a:pt x="369570" y="0"/>
                    </a:lnTo>
                    <a:lnTo>
                      <a:pt x="388620" y="45720"/>
                    </a:lnTo>
                    <a:lnTo>
                      <a:pt x="388620" y="140970"/>
                    </a:lnTo>
                    <a:lnTo>
                      <a:pt x="441960" y="571500"/>
                    </a:lnTo>
                    <a:lnTo>
                      <a:pt x="541020" y="891540"/>
                    </a:lnTo>
                    <a:lnTo>
                      <a:pt x="556260" y="1062990"/>
                    </a:lnTo>
                    <a:lnTo>
                      <a:pt x="560070" y="1824990"/>
                    </a:lnTo>
                    <a:lnTo>
                      <a:pt x="537210" y="1962150"/>
                    </a:lnTo>
                    <a:lnTo>
                      <a:pt x="476250" y="1981200"/>
                    </a:lnTo>
                    <a:lnTo>
                      <a:pt x="60960" y="1977390"/>
                    </a:lnTo>
                    <a:lnTo>
                      <a:pt x="15240" y="1931670"/>
                    </a:lnTo>
                    <a:lnTo>
                      <a:pt x="0" y="1847850"/>
                    </a:lnTo>
                    <a:lnTo>
                      <a:pt x="3810" y="1021080"/>
                    </a:lnTo>
                    <a:lnTo>
                      <a:pt x="30480" y="861060"/>
                    </a:lnTo>
                    <a:lnTo>
                      <a:pt x="133350" y="556260"/>
                    </a:lnTo>
                    <a:lnTo>
                      <a:pt x="186690" y="137160"/>
                    </a:lnTo>
                    <a:lnTo>
                      <a:pt x="190500" y="533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9370048" y="3512207"/>
              <a:ext cx="7659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/>
                <a:t>bottle1</a:t>
              </a:r>
              <a:endParaRPr lang="ko-KR" altLang="en-US" sz="1100" b="1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470043" y="3512206"/>
              <a:ext cx="661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/>
                <a:t>bottle2</a:t>
              </a:r>
              <a:endParaRPr lang="ko-KR" altLang="en-US" sz="1100" b="1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865154" y="3518995"/>
              <a:ext cx="5599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can1</a:t>
              </a:r>
              <a:endParaRPr lang="ko-KR" altLang="en-US" sz="1200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0008550" y="3555266"/>
              <a:ext cx="5599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can2</a:t>
              </a:r>
              <a:endParaRPr lang="ko-KR" altLang="en-US" sz="1200" b="1" dirty="0"/>
            </a:p>
          </p:txBody>
        </p:sp>
      </p:grpSp>
      <p:sp>
        <p:nvSpPr>
          <p:cNvPr id="133" name="Google Shape;130;g7b9d863376_0_21"/>
          <p:cNvSpPr txBox="1"/>
          <p:nvPr/>
        </p:nvSpPr>
        <p:spPr>
          <a:xfrm>
            <a:off x="8454407" y="5188352"/>
            <a:ext cx="2647933" cy="124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</a:t>
            </a:r>
            <a:r>
              <a:rPr lang="ko-KR" altLang="en-US" sz="1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내의 개별 객체들을</a:t>
            </a:r>
            <a:r>
              <a:rPr lang="en-US" altLang="ko-KR" sz="1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구별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한다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의미 단위로 분할된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픽셀을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서로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객체로 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분할하면 된다</a:t>
            </a:r>
            <a:r>
              <a:rPr lang="en-US" altLang="ko-KR" sz="1200" dirty="0"/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691420" y="1999525"/>
            <a:ext cx="2323541" cy="2259550"/>
            <a:chOff x="1539091" y="1999525"/>
            <a:chExt cx="2323541" cy="2259550"/>
          </a:xfrm>
        </p:grpSpPr>
        <p:pic>
          <p:nvPicPr>
            <p:cNvPr id="61" name="Picture 2" descr="Image result for 국내맥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986"/>
            <a:stretch/>
          </p:blipFill>
          <p:spPr bwMode="auto">
            <a:xfrm>
              <a:off x="1557395" y="1999525"/>
              <a:ext cx="2305237" cy="225955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직사각형 62"/>
            <p:cNvSpPr/>
            <p:nvPr/>
          </p:nvSpPr>
          <p:spPr>
            <a:xfrm>
              <a:off x="2136994" y="2278574"/>
              <a:ext cx="554398" cy="181398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731710" y="3115481"/>
              <a:ext cx="488874" cy="95909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3270984" y="2257552"/>
              <a:ext cx="488874" cy="18354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721630" y="2880724"/>
              <a:ext cx="435887" cy="23613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can</a:t>
              </a:r>
              <a:endParaRPr lang="ko-KR" altLang="en-US" sz="1000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248124" y="2027164"/>
              <a:ext cx="530551" cy="22137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Bottle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114019" y="2038126"/>
              <a:ext cx="599002" cy="22137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Bottle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539091" y="2853374"/>
              <a:ext cx="418719" cy="23613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c</a:t>
              </a:r>
              <a:r>
                <a:rPr lang="en-US" altLang="ko-KR" sz="1000" b="1" dirty="0" smtClean="0"/>
                <a:t>an</a:t>
              </a:r>
              <a:endParaRPr lang="ko-KR" altLang="en-US" sz="1000" b="1" dirty="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557395" y="3115481"/>
              <a:ext cx="554398" cy="959098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104" name="Google Shape;126;g7b9d863376_0_21"/>
          <p:cNvSpPr txBox="1"/>
          <p:nvPr/>
        </p:nvSpPr>
        <p:spPr>
          <a:xfrm>
            <a:off x="1010878" y="4345446"/>
            <a:ext cx="209715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Font typeface="Arial"/>
              <a:buNone/>
            </a:pPr>
            <a:r>
              <a:rPr lang="en-US" sz="1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Semantic Segmentation</a:t>
            </a:r>
            <a:endParaRPr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5" name="Google Shape;129;g7b9d863376_0_21"/>
          <p:cNvSpPr/>
          <p:nvPr/>
        </p:nvSpPr>
        <p:spPr>
          <a:xfrm>
            <a:off x="1779703" y="5075040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30;g7b9d863376_0_21"/>
          <p:cNvSpPr txBox="1"/>
          <p:nvPr/>
        </p:nvSpPr>
        <p:spPr>
          <a:xfrm>
            <a:off x="571661" y="5174084"/>
            <a:ext cx="27399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이미지를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pixel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단위로 분할한 뒤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같은 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object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들은 같은 색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/>
            </a:r>
            <a:b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표시</a:t>
            </a:r>
            <a:endParaRPr lang="en-US" altLang="ko-KR" sz="1200" dirty="0" smtClean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 내의 물체들을 </a:t>
            </a:r>
            <a:r>
              <a:rPr lang="ko-KR" altLang="en-US" sz="1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의미 있는 단위로 분할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해내는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것</a:t>
            </a:r>
            <a:endParaRPr lang="ko-KR" altLang="en-US"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904573" y="1985257"/>
            <a:ext cx="2309760" cy="2270513"/>
            <a:chOff x="6274157" y="2066200"/>
            <a:chExt cx="2277039" cy="2231911"/>
          </a:xfrm>
        </p:grpSpPr>
        <p:grpSp>
          <p:nvGrpSpPr>
            <p:cNvPr id="108" name="그룹 107"/>
            <p:cNvGrpSpPr/>
            <p:nvPr/>
          </p:nvGrpSpPr>
          <p:grpSpPr>
            <a:xfrm>
              <a:off x="6274157" y="2066200"/>
              <a:ext cx="2277039" cy="2231911"/>
              <a:chOff x="6398585" y="2486526"/>
              <a:chExt cx="2374267" cy="2327212"/>
            </a:xfrm>
          </p:grpSpPr>
          <p:pic>
            <p:nvPicPr>
              <p:cNvPr id="113" name="Picture 2" descr="Image result for 국내맥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986"/>
              <a:stretch/>
            </p:blipFill>
            <p:spPr bwMode="auto">
              <a:xfrm>
                <a:off x="6398585" y="2486526"/>
                <a:ext cx="2374267" cy="232721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4" name="직사각형 113"/>
              <p:cNvSpPr/>
              <p:nvPr/>
            </p:nvSpPr>
            <p:spPr>
              <a:xfrm>
                <a:off x="6398585" y="2486526"/>
                <a:ext cx="2374267" cy="2327212"/>
              </a:xfrm>
              <a:prstGeom prst="rect">
                <a:avLst/>
              </a:prstGeom>
              <a:solidFill>
                <a:schemeClr val="bg1">
                  <a:lumMod val="85000"/>
                  <a:alpha val="92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15" name="자유형 114"/>
              <p:cNvSpPr/>
              <p:nvPr/>
            </p:nvSpPr>
            <p:spPr>
              <a:xfrm>
                <a:off x="6412230" y="3577590"/>
                <a:ext cx="582930" cy="1051560"/>
              </a:xfrm>
              <a:custGeom>
                <a:avLst/>
                <a:gdLst>
                  <a:gd name="connsiteX0" fmla="*/ 45720 w 582930"/>
                  <a:gd name="connsiteY0" fmla="*/ 11430 h 1051560"/>
                  <a:gd name="connsiteX1" fmla="*/ 480060 w 582930"/>
                  <a:gd name="connsiteY1" fmla="*/ 0 h 1051560"/>
                  <a:gd name="connsiteX2" fmla="*/ 560070 w 582930"/>
                  <a:gd name="connsiteY2" fmla="*/ 137160 h 1051560"/>
                  <a:gd name="connsiteX3" fmla="*/ 582930 w 582930"/>
                  <a:gd name="connsiteY3" fmla="*/ 960120 h 1051560"/>
                  <a:gd name="connsiteX4" fmla="*/ 457200 w 582930"/>
                  <a:gd name="connsiteY4" fmla="*/ 1051560 h 1051560"/>
                  <a:gd name="connsiteX5" fmla="*/ 91440 w 582930"/>
                  <a:gd name="connsiteY5" fmla="*/ 1051560 h 1051560"/>
                  <a:gd name="connsiteX6" fmla="*/ 0 w 582930"/>
                  <a:gd name="connsiteY6" fmla="*/ 948690 h 1051560"/>
                  <a:gd name="connsiteX7" fmla="*/ 45720 w 582930"/>
                  <a:gd name="connsiteY7" fmla="*/ 102870 h 1051560"/>
                  <a:gd name="connsiteX8" fmla="*/ 45720 w 582930"/>
                  <a:gd name="connsiteY8" fmla="*/ 11430 h 1051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2930" h="1051560">
                    <a:moveTo>
                      <a:pt x="45720" y="11430"/>
                    </a:moveTo>
                    <a:lnTo>
                      <a:pt x="480060" y="0"/>
                    </a:lnTo>
                    <a:lnTo>
                      <a:pt x="560070" y="137160"/>
                    </a:lnTo>
                    <a:lnTo>
                      <a:pt x="582930" y="960120"/>
                    </a:lnTo>
                    <a:lnTo>
                      <a:pt x="457200" y="1051560"/>
                    </a:lnTo>
                    <a:lnTo>
                      <a:pt x="91440" y="1051560"/>
                    </a:lnTo>
                    <a:lnTo>
                      <a:pt x="0" y="948690"/>
                    </a:lnTo>
                    <a:lnTo>
                      <a:pt x="45720" y="102870"/>
                    </a:lnTo>
                    <a:lnTo>
                      <a:pt x="45720" y="1143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16" name="자유형 115"/>
              <p:cNvSpPr/>
              <p:nvPr/>
            </p:nvSpPr>
            <p:spPr>
              <a:xfrm>
                <a:off x="7010400" y="2663190"/>
                <a:ext cx="502920" cy="1969770"/>
              </a:xfrm>
              <a:custGeom>
                <a:avLst/>
                <a:gdLst>
                  <a:gd name="connsiteX0" fmla="*/ 144780 w 502920"/>
                  <a:gd name="connsiteY0" fmla="*/ 45720 h 1969770"/>
                  <a:gd name="connsiteX1" fmla="*/ 175260 w 502920"/>
                  <a:gd name="connsiteY1" fmla="*/ 0 h 1969770"/>
                  <a:gd name="connsiteX2" fmla="*/ 331470 w 502920"/>
                  <a:gd name="connsiteY2" fmla="*/ 7620 h 1969770"/>
                  <a:gd name="connsiteX3" fmla="*/ 365760 w 502920"/>
                  <a:gd name="connsiteY3" fmla="*/ 76200 h 1969770"/>
                  <a:gd name="connsiteX4" fmla="*/ 354330 w 502920"/>
                  <a:gd name="connsiteY4" fmla="*/ 125730 h 1969770"/>
                  <a:gd name="connsiteX5" fmla="*/ 392430 w 502920"/>
                  <a:gd name="connsiteY5" fmla="*/ 681990 h 1969770"/>
                  <a:gd name="connsiteX6" fmla="*/ 502920 w 502920"/>
                  <a:gd name="connsiteY6" fmla="*/ 910590 h 1969770"/>
                  <a:gd name="connsiteX7" fmla="*/ 502920 w 502920"/>
                  <a:gd name="connsiteY7" fmla="*/ 1908810 h 1969770"/>
                  <a:gd name="connsiteX8" fmla="*/ 468630 w 502920"/>
                  <a:gd name="connsiteY8" fmla="*/ 1969770 h 1969770"/>
                  <a:gd name="connsiteX9" fmla="*/ 41910 w 502920"/>
                  <a:gd name="connsiteY9" fmla="*/ 1958340 h 1969770"/>
                  <a:gd name="connsiteX10" fmla="*/ 0 w 502920"/>
                  <a:gd name="connsiteY10" fmla="*/ 1912620 h 1969770"/>
                  <a:gd name="connsiteX11" fmla="*/ 11430 w 502920"/>
                  <a:gd name="connsiteY11" fmla="*/ 902970 h 1969770"/>
                  <a:gd name="connsiteX12" fmla="*/ 91440 w 502920"/>
                  <a:gd name="connsiteY12" fmla="*/ 727710 h 1969770"/>
                  <a:gd name="connsiteX13" fmla="*/ 121920 w 502920"/>
                  <a:gd name="connsiteY13" fmla="*/ 605790 h 1969770"/>
                  <a:gd name="connsiteX14" fmla="*/ 144780 w 502920"/>
                  <a:gd name="connsiteY14" fmla="*/ 45720 h 196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2920" h="1969770">
                    <a:moveTo>
                      <a:pt x="144780" y="45720"/>
                    </a:moveTo>
                    <a:lnTo>
                      <a:pt x="175260" y="0"/>
                    </a:lnTo>
                    <a:lnTo>
                      <a:pt x="331470" y="7620"/>
                    </a:lnTo>
                    <a:lnTo>
                      <a:pt x="365760" y="76200"/>
                    </a:lnTo>
                    <a:lnTo>
                      <a:pt x="354330" y="125730"/>
                    </a:lnTo>
                    <a:lnTo>
                      <a:pt x="392430" y="681990"/>
                    </a:lnTo>
                    <a:lnTo>
                      <a:pt x="502920" y="910590"/>
                    </a:lnTo>
                    <a:lnTo>
                      <a:pt x="502920" y="1908810"/>
                    </a:lnTo>
                    <a:lnTo>
                      <a:pt x="468630" y="1969770"/>
                    </a:lnTo>
                    <a:lnTo>
                      <a:pt x="41910" y="1958340"/>
                    </a:lnTo>
                    <a:lnTo>
                      <a:pt x="0" y="1912620"/>
                    </a:lnTo>
                    <a:lnTo>
                      <a:pt x="11430" y="902970"/>
                    </a:lnTo>
                    <a:lnTo>
                      <a:pt x="91440" y="727710"/>
                    </a:lnTo>
                    <a:lnTo>
                      <a:pt x="121920" y="605790"/>
                    </a:lnTo>
                    <a:lnTo>
                      <a:pt x="144780" y="4572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17" name="자유형 116"/>
              <p:cNvSpPr/>
              <p:nvPr/>
            </p:nvSpPr>
            <p:spPr>
              <a:xfrm>
                <a:off x="7593330" y="3630930"/>
                <a:ext cx="537210" cy="1024890"/>
              </a:xfrm>
              <a:custGeom>
                <a:avLst/>
                <a:gdLst>
                  <a:gd name="connsiteX0" fmla="*/ 68580 w 537210"/>
                  <a:gd name="connsiteY0" fmla="*/ 0 h 1024890"/>
                  <a:gd name="connsiteX1" fmla="*/ 0 w 537210"/>
                  <a:gd name="connsiteY1" fmla="*/ 163830 h 1024890"/>
                  <a:gd name="connsiteX2" fmla="*/ 3810 w 537210"/>
                  <a:gd name="connsiteY2" fmla="*/ 944880 h 1024890"/>
                  <a:gd name="connsiteX3" fmla="*/ 57150 w 537210"/>
                  <a:gd name="connsiteY3" fmla="*/ 986790 h 1024890"/>
                  <a:gd name="connsiteX4" fmla="*/ 76200 w 537210"/>
                  <a:gd name="connsiteY4" fmla="*/ 1021080 h 1024890"/>
                  <a:gd name="connsiteX5" fmla="*/ 457200 w 537210"/>
                  <a:gd name="connsiteY5" fmla="*/ 1024890 h 1024890"/>
                  <a:gd name="connsiteX6" fmla="*/ 472440 w 537210"/>
                  <a:gd name="connsiteY6" fmla="*/ 998220 h 1024890"/>
                  <a:gd name="connsiteX7" fmla="*/ 537210 w 537210"/>
                  <a:gd name="connsiteY7" fmla="*/ 956310 h 1024890"/>
                  <a:gd name="connsiteX8" fmla="*/ 529590 w 537210"/>
                  <a:gd name="connsiteY8" fmla="*/ 144780 h 1024890"/>
                  <a:gd name="connsiteX9" fmla="*/ 480060 w 537210"/>
                  <a:gd name="connsiteY9" fmla="*/ 49530 h 1024890"/>
                  <a:gd name="connsiteX10" fmla="*/ 483870 w 537210"/>
                  <a:gd name="connsiteY10" fmla="*/ 0 h 1024890"/>
                  <a:gd name="connsiteX11" fmla="*/ 68580 w 537210"/>
                  <a:gd name="connsiteY11" fmla="*/ 0 h 1024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210" h="1024890">
                    <a:moveTo>
                      <a:pt x="68580" y="0"/>
                    </a:moveTo>
                    <a:lnTo>
                      <a:pt x="0" y="163830"/>
                    </a:lnTo>
                    <a:lnTo>
                      <a:pt x="3810" y="944880"/>
                    </a:lnTo>
                    <a:lnTo>
                      <a:pt x="57150" y="986790"/>
                    </a:lnTo>
                    <a:lnTo>
                      <a:pt x="76200" y="1021080"/>
                    </a:lnTo>
                    <a:lnTo>
                      <a:pt x="457200" y="1024890"/>
                    </a:lnTo>
                    <a:lnTo>
                      <a:pt x="472440" y="998220"/>
                    </a:lnTo>
                    <a:lnTo>
                      <a:pt x="537210" y="956310"/>
                    </a:lnTo>
                    <a:lnTo>
                      <a:pt x="529590" y="144780"/>
                    </a:lnTo>
                    <a:lnTo>
                      <a:pt x="480060" y="49530"/>
                    </a:lnTo>
                    <a:lnTo>
                      <a:pt x="483870" y="0"/>
                    </a:lnTo>
                    <a:lnTo>
                      <a:pt x="685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18" name="자유형 117"/>
              <p:cNvSpPr/>
              <p:nvPr/>
            </p:nvSpPr>
            <p:spPr>
              <a:xfrm>
                <a:off x="8153400" y="2663190"/>
                <a:ext cx="560070" cy="1981200"/>
              </a:xfrm>
              <a:custGeom>
                <a:avLst/>
                <a:gdLst>
                  <a:gd name="connsiteX0" fmla="*/ 190500 w 560070"/>
                  <a:gd name="connsiteY0" fmla="*/ 53340 h 1981200"/>
                  <a:gd name="connsiteX1" fmla="*/ 190500 w 560070"/>
                  <a:gd name="connsiteY1" fmla="*/ 0 h 1981200"/>
                  <a:gd name="connsiteX2" fmla="*/ 369570 w 560070"/>
                  <a:gd name="connsiteY2" fmla="*/ 0 h 1981200"/>
                  <a:gd name="connsiteX3" fmla="*/ 388620 w 560070"/>
                  <a:gd name="connsiteY3" fmla="*/ 45720 h 1981200"/>
                  <a:gd name="connsiteX4" fmla="*/ 388620 w 560070"/>
                  <a:gd name="connsiteY4" fmla="*/ 140970 h 1981200"/>
                  <a:gd name="connsiteX5" fmla="*/ 441960 w 560070"/>
                  <a:gd name="connsiteY5" fmla="*/ 571500 h 1981200"/>
                  <a:gd name="connsiteX6" fmla="*/ 541020 w 560070"/>
                  <a:gd name="connsiteY6" fmla="*/ 891540 h 1981200"/>
                  <a:gd name="connsiteX7" fmla="*/ 556260 w 560070"/>
                  <a:gd name="connsiteY7" fmla="*/ 1062990 h 1981200"/>
                  <a:gd name="connsiteX8" fmla="*/ 560070 w 560070"/>
                  <a:gd name="connsiteY8" fmla="*/ 1824990 h 1981200"/>
                  <a:gd name="connsiteX9" fmla="*/ 537210 w 560070"/>
                  <a:gd name="connsiteY9" fmla="*/ 1962150 h 1981200"/>
                  <a:gd name="connsiteX10" fmla="*/ 476250 w 560070"/>
                  <a:gd name="connsiteY10" fmla="*/ 1981200 h 1981200"/>
                  <a:gd name="connsiteX11" fmla="*/ 60960 w 560070"/>
                  <a:gd name="connsiteY11" fmla="*/ 1977390 h 1981200"/>
                  <a:gd name="connsiteX12" fmla="*/ 15240 w 560070"/>
                  <a:gd name="connsiteY12" fmla="*/ 1931670 h 1981200"/>
                  <a:gd name="connsiteX13" fmla="*/ 0 w 560070"/>
                  <a:gd name="connsiteY13" fmla="*/ 1847850 h 1981200"/>
                  <a:gd name="connsiteX14" fmla="*/ 3810 w 560070"/>
                  <a:gd name="connsiteY14" fmla="*/ 1021080 h 1981200"/>
                  <a:gd name="connsiteX15" fmla="*/ 30480 w 560070"/>
                  <a:gd name="connsiteY15" fmla="*/ 861060 h 1981200"/>
                  <a:gd name="connsiteX16" fmla="*/ 133350 w 560070"/>
                  <a:gd name="connsiteY16" fmla="*/ 556260 h 1981200"/>
                  <a:gd name="connsiteX17" fmla="*/ 186690 w 560070"/>
                  <a:gd name="connsiteY17" fmla="*/ 137160 h 1981200"/>
                  <a:gd name="connsiteX18" fmla="*/ 190500 w 560070"/>
                  <a:gd name="connsiteY18" fmla="*/ 5334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0070" h="1981200">
                    <a:moveTo>
                      <a:pt x="190500" y="53340"/>
                    </a:moveTo>
                    <a:lnTo>
                      <a:pt x="190500" y="0"/>
                    </a:lnTo>
                    <a:lnTo>
                      <a:pt x="369570" y="0"/>
                    </a:lnTo>
                    <a:lnTo>
                      <a:pt x="388620" y="45720"/>
                    </a:lnTo>
                    <a:lnTo>
                      <a:pt x="388620" y="140970"/>
                    </a:lnTo>
                    <a:lnTo>
                      <a:pt x="441960" y="571500"/>
                    </a:lnTo>
                    <a:lnTo>
                      <a:pt x="541020" y="891540"/>
                    </a:lnTo>
                    <a:lnTo>
                      <a:pt x="556260" y="1062990"/>
                    </a:lnTo>
                    <a:lnTo>
                      <a:pt x="560070" y="1824990"/>
                    </a:lnTo>
                    <a:lnTo>
                      <a:pt x="537210" y="1962150"/>
                    </a:lnTo>
                    <a:lnTo>
                      <a:pt x="476250" y="1981200"/>
                    </a:lnTo>
                    <a:lnTo>
                      <a:pt x="60960" y="1977390"/>
                    </a:lnTo>
                    <a:lnTo>
                      <a:pt x="15240" y="1931670"/>
                    </a:lnTo>
                    <a:lnTo>
                      <a:pt x="0" y="1847850"/>
                    </a:lnTo>
                    <a:lnTo>
                      <a:pt x="3810" y="1021080"/>
                    </a:lnTo>
                    <a:lnTo>
                      <a:pt x="30480" y="861060"/>
                    </a:lnTo>
                    <a:lnTo>
                      <a:pt x="133350" y="556260"/>
                    </a:lnTo>
                    <a:lnTo>
                      <a:pt x="186690" y="137160"/>
                    </a:lnTo>
                    <a:lnTo>
                      <a:pt x="190500" y="5334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109" name="TextBox 108"/>
            <p:cNvSpPr txBox="1"/>
            <p:nvPr/>
          </p:nvSpPr>
          <p:spPr>
            <a:xfrm>
              <a:off x="6804649" y="3522367"/>
              <a:ext cx="665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bottle</a:t>
              </a:r>
              <a:endParaRPr lang="ko-KR" altLang="en-US" sz="1200" b="1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926102" y="3522366"/>
              <a:ext cx="6153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bottle</a:t>
              </a:r>
              <a:endParaRPr lang="ko-KR" altLang="en-US" sz="1200" b="1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314994" y="3529155"/>
              <a:ext cx="4599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can</a:t>
              </a:r>
              <a:endParaRPr lang="ko-KR" altLang="en-US" sz="1200" b="1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443150" y="3565426"/>
              <a:ext cx="4599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can</a:t>
              </a:r>
              <a:endParaRPr lang="ko-KR" altLang="en-US" sz="1200" b="1" dirty="0"/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3633425" y="2750694"/>
            <a:ext cx="579372" cy="579372"/>
            <a:chOff x="4068954" y="2750694"/>
            <a:chExt cx="579372" cy="579372"/>
          </a:xfrm>
        </p:grpSpPr>
        <p:sp>
          <p:nvSpPr>
            <p:cNvPr id="120" name="직사각형 119"/>
            <p:cNvSpPr/>
            <p:nvPr/>
          </p:nvSpPr>
          <p:spPr>
            <a:xfrm>
              <a:off x="4068954" y="2987040"/>
              <a:ext cx="579372" cy="106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 rot="5400000">
              <a:off x="4068954" y="2987040"/>
              <a:ext cx="579372" cy="106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7515979" y="2863076"/>
            <a:ext cx="579372" cy="354608"/>
            <a:chOff x="7705320" y="2857374"/>
            <a:chExt cx="579372" cy="354608"/>
          </a:xfrm>
        </p:grpSpPr>
        <p:sp>
          <p:nvSpPr>
            <p:cNvPr id="123" name="직사각형 122"/>
            <p:cNvSpPr/>
            <p:nvPr/>
          </p:nvSpPr>
          <p:spPr>
            <a:xfrm>
              <a:off x="7705320" y="2857374"/>
              <a:ext cx="579372" cy="106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7705320" y="3105302"/>
              <a:ext cx="579372" cy="106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4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9224323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77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모델 정의</a:t>
            </a:r>
            <a:endParaRPr dirty="0">
              <a:sym typeface="Malgun Gothic"/>
            </a:endParaRPr>
          </a:p>
        </p:txBody>
      </p:sp>
      <p:sp>
        <p:nvSpPr>
          <p:cNvPr id="78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학습</a:t>
            </a:r>
            <a:endParaRPr dirty="0">
              <a:sym typeface="Malgun Gothic"/>
            </a:endParaRPr>
          </a:p>
        </p:txBody>
      </p:sp>
      <p:sp>
        <p:nvSpPr>
          <p:cNvPr id="79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성능</a:t>
            </a:r>
            <a:r>
              <a:rPr lang="en-US" altLang="ko-KR" dirty="0">
                <a:sym typeface="Malgun Gothic"/>
              </a:rPr>
              <a:t> </a:t>
            </a:r>
            <a:r>
              <a:rPr lang="ko-KR" dirty="0">
                <a:sym typeface="Malgun Gothic"/>
              </a:rPr>
              <a:t>평가</a:t>
            </a:r>
            <a:endParaRPr dirty="0">
              <a:sym typeface="Malgun Gothic"/>
            </a:endParaRPr>
          </a:p>
        </p:txBody>
      </p:sp>
      <p:sp>
        <p:nvSpPr>
          <p:cNvPr id="93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94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95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sym typeface="Malgun Gothic"/>
              </a:rPr>
              <a:t>문제 정의</a:t>
            </a:r>
            <a:endParaRPr dirty="0">
              <a:solidFill>
                <a:schemeClr val="bg1">
                  <a:lumMod val="75000"/>
                </a:schemeClr>
              </a:solidFill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725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02633" y="282150"/>
            <a:ext cx="132119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03#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모델 </a:t>
            </a:r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정의 </a:t>
            </a:r>
            <a:r>
              <a:rPr lang="en-US" altLang="ko-KR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비교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25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9224323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28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모델 정의</a:t>
            </a:r>
            <a:endParaRPr dirty="0">
              <a:sym typeface="Malgun Gothic"/>
            </a:endParaRPr>
          </a:p>
        </p:txBody>
      </p:sp>
      <p:sp>
        <p:nvSpPr>
          <p:cNvPr id="29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학습</a:t>
            </a:r>
            <a:endParaRPr dirty="0">
              <a:sym typeface="Malgun Gothic"/>
            </a:endParaRPr>
          </a:p>
        </p:txBody>
      </p:sp>
      <p:sp>
        <p:nvSpPr>
          <p:cNvPr id="30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성능</a:t>
            </a:r>
            <a:r>
              <a:rPr lang="en-US" altLang="ko-KR" dirty="0">
                <a:sym typeface="Malgun Gothic"/>
              </a:rPr>
              <a:t> </a:t>
            </a:r>
            <a:r>
              <a:rPr lang="ko-KR" dirty="0">
                <a:sym typeface="Malgun Gothic"/>
              </a:rPr>
              <a:t>평가</a:t>
            </a:r>
            <a:endParaRPr dirty="0">
              <a:sym typeface="Malgun Gothic"/>
            </a:endParaRPr>
          </a:p>
        </p:txBody>
      </p:sp>
      <p:sp>
        <p:nvSpPr>
          <p:cNvPr id="31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32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33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sym typeface="Malgun Gothic"/>
              </a:rPr>
              <a:t>문제 정의</a:t>
            </a:r>
            <a:endParaRPr dirty="0">
              <a:solidFill>
                <a:schemeClr val="bg1">
                  <a:lumMod val="75000"/>
                </a:schemeClr>
              </a:solidFill>
              <a:sym typeface="Malgun Gothic"/>
            </a:endParaRPr>
          </a:p>
        </p:txBody>
      </p:sp>
      <p:sp>
        <p:nvSpPr>
          <p:cNvPr id="19" name="Google Shape;154;g7b9d863376_0_55"/>
          <p:cNvSpPr txBox="1"/>
          <p:nvPr/>
        </p:nvSpPr>
        <p:spPr>
          <a:xfrm>
            <a:off x="2137275" y="2499534"/>
            <a:ext cx="3414439" cy="209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Char char="●"/>
              <a:defRPr sz="12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이미지에서 </a:t>
            </a:r>
            <a:r>
              <a:rPr lang="ko-KR" altLang="en-US" dirty="0"/>
              <a:t>여러 사물들을 효과적으로 탐지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 수 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 전체로부터 학습을 하기 때문에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Background Error(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배경을 물체로 인식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stage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처리해 속도가 빠르기 때문에 </a:t>
            </a:r>
            <a:r>
              <a:rPr lang="ko-KR" altLang="en-US" dirty="0"/>
              <a:t>동영상 객체인식에서 유용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01040" y="1630680"/>
            <a:ext cx="5029200" cy="479527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15878" y="1433593"/>
            <a:ext cx="1309607" cy="3774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YOLO v3</a:t>
            </a: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83917" y="1630680"/>
            <a:ext cx="4930140" cy="479527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17630" y="1433593"/>
            <a:ext cx="1883651" cy="3774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MASK R - CNN</a:t>
            </a:r>
          </a:p>
        </p:txBody>
      </p:sp>
      <p:sp>
        <p:nvSpPr>
          <p:cNvPr id="24" name="Google Shape;154;g7b9d863376_0_55"/>
          <p:cNvSpPr txBox="1"/>
          <p:nvPr/>
        </p:nvSpPr>
        <p:spPr>
          <a:xfrm>
            <a:off x="7831352" y="2499534"/>
            <a:ext cx="3184023" cy="81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Char char="●"/>
              <a:defRPr sz="12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세밀한이미지의 경계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알 수 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정확도가 높다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1043302" y="2499534"/>
            <a:ext cx="1083701" cy="691705"/>
            <a:chOff x="6344464" y="1515291"/>
            <a:chExt cx="4282103" cy="2641043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91" t="56430" r="12537" b="-1"/>
            <a:stretch/>
          </p:blipFill>
          <p:spPr>
            <a:xfrm>
              <a:off x="9150464" y="1990970"/>
              <a:ext cx="1476103" cy="2124586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5838" r="41918"/>
            <a:stretch/>
          </p:blipFill>
          <p:spPr>
            <a:xfrm>
              <a:off x="6344464" y="1515291"/>
              <a:ext cx="2832193" cy="2641043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 flipH="1">
            <a:off x="1043302" y="4794057"/>
            <a:ext cx="1128845" cy="734328"/>
            <a:chOff x="4286299" y="990905"/>
            <a:chExt cx="4247796" cy="265363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52" b="45580"/>
            <a:stretch/>
          </p:blipFill>
          <p:spPr>
            <a:xfrm>
              <a:off x="5708469" y="990905"/>
              <a:ext cx="2825626" cy="2653632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4" r="57591" b="54599"/>
            <a:stretch/>
          </p:blipFill>
          <p:spPr>
            <a:xfrm>
              <a:off x="4286299" y="1103885"/>
              <a:ext cx="1365069" cy="2213849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6669324" y="2499534"/>
            <a:ext cx="1083701" cy="691705"/>
            <a:chOff x="6344464" y="1515291"/>
            <a:chExt cx="4282103" cy="2641043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91" t="56430" r="12537" b="-1"/>
            <a:stretch/>
          </p:blipFill>
          <p:spPr>
            <a:xfrm>
              <a:off x="9150464" y="1990970"/>
              <a:ext cx="1476103" cy="212458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5838" r="41918"/>
            <a:stretch/>
          </p:blipFill>
          <p:spPr>
            <a:xfrm>
              <a:off x="6344464" y="1515291"/>
              <a:ext cx="2832193" cy="2641043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 flipH="1">
            <a:off x="6669324" y="4794057"/>
            <a:ext cx="1128845" cy="734328"/>
            <a:chOff x="4286299" y="990905"/>
            <a:chExt cx="4247796" cy="2653632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52" b="45580"/>
            <a:stretch/>
          </p:blipFill>
          <p:spPr>
            <a:xfrm>
              <a:off x="5708469" y="990905"/>
              <a:ext cx="2825626" cy="2653632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4" r="57591" b="54599"/>
            <a:stretch/>
          </p:blipFill>
          <p:spPr>
            <a:xfrm>
              <a:off x="4286299" y="1103885"/>
              <a:ext cx="1365069" cy="2213849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2137275" y="4906217"/>
            <a:ext cx="3039455" cy="74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Char char="●"/>
            </a:pP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겹쳐진 사물의 구분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어렵다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Anchor box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중심점이 겹치는 경우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31352" y="4867745"/>
            <a:ext cx="3065248" cy="129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Char char="●"/>
            </a:pP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stage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처리해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YOLO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비해 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속도가 느리다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Char char="●"/>
            </a:pP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트레이닝 시 세밀한 </a:t>
            </a:r>
            <a:r>
              <a:rPr lang="ko-KR" altLang="en-US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경계값을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넣어줘야 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한다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07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0" y="3879298"/>
            <a:ext cx="12192000" cy="2978702"/>
          </a:xfrm>
          <a:prstGeom prst="rect">
            <a:avLst/>
          </a:prstGeom>
          <a:solidFill>
            <a:srgbClr val="FEC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2633" y="282150"/>
            <a:ext cx="132119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03#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모델 정의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Google Shape;126;g7b9d863376_0_21"/>
          <p:cNvSpPr txBox="1"/>
          <p:nvPr/>
        </p:nvSpPr>
        <p:spPr>
          <a:xfrm>
            <a:off x="686573" y="4384482"/>
            <a:ext cx="230686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Classification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(CNN)</a:t>
            </a:r>
            <a:endParaRPr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7" name="Google Shape;129;g7b9d863376_0_21"/>
          <p:cNvSpPr/>
          <p:nvPr/>
        </p:nvSpPr>
        <p:spPr>
          <a:xfrm>
            <a:off x="1560255" y="5117382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6;g7b9d863376_0_21"/>
          <p:cNvSpPr txBox="1"/>
          <p:nvPr/>
        </p:nvSpPr>
        <p:spPr>
          <a:xfrm>
            <a:off x="6546289" y="4387788"/>
            <a:ext cx="209715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Semantic Segmentation</a:t>
            </a:r>
            <a:endParaRPr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0" name="Google Shape;129;g7b9d863376_0_21"/>
          <p:cNvSpPr/>
          <p:nvPr/>
        </p:nvSpPr>
        <p:spPr>
          <a:xfrm>
            <a:off x="7315114" y="5117382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Picture 2" descr="Image result for 수입맥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22"/>
          <a:stretch/>
        </p:blipFill>
        <p:spPr bwMode="auto">
          <a:xfrm>
            <a:off x="716399" y="2062613"/>
            <a:ext cx="2232000" cy="217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그룹 61"/>
          <p:cNvGrpSpPr/>
          <p:nvPr/>
        </p:nvGrpSpPr>
        <p:grpSpPr>
          <a:xfrm>
            <a:off x="3579515" y="2062612"/>
            <a:ext cx="2232000" cy="2232000"/>
            <a:chOff x="3334276" y="2975075"/>
            <a:chExt cx="2558361" cy="2492852"/>
          </a:xfrm>
        </p:grpSpPr>
        <p:pic>
          <p:nvPicPr>
            <p:cNvPr id="63" name="Picture 2" descr="Image result for 수입맥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022"/>
            <a:stretch/>
          </p:blipFill>
          <p:spPr bwMode="auto">
            <a:xfrm>
              <a:off x="3334276" y="2975075"/>
              <a:ext cx="2558361" cy="2492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4141016" y="3474720"/>
              <a:ext cx="878024" cy="1371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9393337" y="1781658"/>
            <a:ext cx="2232000" cy="2512953"/>
            <a:chOff x="9148098" y="2661287"/>
            <a:chExt cx="2558361" cy="2806640"/>
          </a:xfrm>
        </p:grpSpPr>
        <p:pic>
          <p:nvPicPr>
            <p:cNvPr id="74" name="Picture 2" descr="Image result for 수입맥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022"/>
            <a:stretch/>
          </p:blipFill>
          <p:spPr bwMode="auto">
            <a:xfrm>
              <a:off x="9148098" y="2975075"/>
              <a:ext cx="2558361" cy="2492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자유형 75"/>
            <p:cNvSpPr/>
            <p:nvPr/>
          </p:nvSpPr>
          <p:spPr>
            <a:xfrm>
              <a:off x="10007600" y="3062609"/>
              <a:ext cx="812800" cy="2282107"/>
            </a:xfrm>
            <a:custGeom>
              <a:avLst/>
              <a:gdLst>
                <a:gd name="connsiteX0" fmla="*/ 355600 w 812800"/>
                <a:gd name="connsiteY0" fmla="*/ 0 h 1402080"/>
                <a:gd name="connsiteX1" fmla="*/ 30480 w 812800"/>
                <a:gd name="connsiteY1" fmla="*/ 182880 h 1402080"/>
                <a:gd name="connsiteX2" fmla="*/ 0 w 812800"/>
                <a:gd name="connsiteY2" fmla="*/ 589280 h 1402080"/>
                <a:gd name="connsiteX3" fmla="*/ 10160 w 812800"/>
                <a:gd name="connsiteY3" fmla="*/ 1178560 h 1402080"/>
                <a:gd name="connsiteX4" fmla="*/ 121920 w 812800"/>
                <a:gd name="connsiteY4" fmla="*/ 1330960 h 1402080"/>
                <a:gd name="connsiteX5" fmla="*/ 487680 w 812800"/>
                <a:gd name="connsiteY5" fmla="*/ 1402080 h 1402080"/>
                <a:gd name="connsiteX6" fmla="*/ 762000 w 812800"/>
                <a:gd name="connsiteY6" fmla="*/ 1300480 h 1402080"/>
                <a:gd name="connsiteX7" fmla="*/ 812800 w 812800"/>
                <a:gd name="connsiteY7" fmla="*/ 1087120 h 1402080"/>
                <a:gd name="connsiteX8" fmla="*/ 802640 w 812800"/>
                <a:gd name="connsiteY8" fmla="*/ 579120 h 1402080"/>
                <a:gd name="connsiteX9" fmla="*/ 802640 w 812800"/>
                <a:gd name="connsiteY9" fmla="*/ 314960 h 1402080"/>
                <a:gd name="connsiteX10" fmla="*/ 690880 w 812800"/>
                <a:gd name="connsiteY10" fmla="*/ 142240 h 1402080"/>
                <a:gd name="connsiteX11" fmla="*/ 447040 w 812800"/>
                <a:gd name="connsiteY11" fmla="*/ 50800 h 1402080"/>
                <a:gd name="connsiteX12" fmla="*/ 355600 w 812800"/>
                <a:gd name="connsiteY12" fmla="*/ 0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2800" h="1402080">
                  <a:moveTo>
                    <a:pt x="355600" y="0"/>
                  </a:moveTo>
                  <a:lnTo>
                    <a:pt x="30480" y="182880"/>
                  </a:lnTo>
                  <a:lnTo>
                    <a:pt x="0" y="589280"/>
                  </a:lnTo>
                  <a:lnTo>
                    <a:pt x="10160" y="1178560"/>
                  </a:lnTo>
                  <a:lnTo>
                    <a:pt x="121920" y="1330960"/>
                  </a:lnTo>
                  <a:lnTo>
                    <a:pt x="487680" y="1402080"/>
                  </a:lnTo>
                  <a:lnTo>
                    <a:pt x="762000" y="1300480"/>
                  </a:lnTo>
                  <a:lnTo>
                    <a:pt x="812800" y="1087120"/>
                  </a:lnTo>
                  <a:lnTo>
                    <a:pt x="802640" y="579120"/>
                  </a:lnTo>
                  <a:lnTo>
                    <a:pt x="802640" y="314960"/>
                  </a:lnTo>
                  <a:lnTo>
                    <a:pt x="690880" y="142240"/>
                  </a:lnTo>
                  <a:lnTo>
                    <a:pt x="447040" y="508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FF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9194800" y="2661287"/>
              <a:ext cx="691227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defRPr>
              </a:lvl1pPr>
            </a:lstStyle>
            <a:p>
              <a:r>
                <a:rPr lang="ko-KR" altLang="en-US" dirty="0"/>
                <a:t>맥주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040098" y="2684029"/>
              <a:ext cx="691227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defRPr>
              </a:lvl1pPr>
            </a:lstStyle>
            <a:p>
              <a:r>
                <a:rPr lang="ko-KR" altLang="en-US" dirty="0"/>
                <a:t>맥주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0902680" y="2684029"/>
              <a:ext cx="691227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defRPr>
              </a:lvl1pPr>
            </a:lstStyle>
            <a:p>
              <a:r>
                <a:rPr lang="ko-KR" altLang="en-US" dirty="0"/>
                <a:t>맥주</a:t>
              </a:r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10840720" y="3037427"/>
              <a:ext cx="812800" cy="2282107"/>
            </a:xfrm>
            <a:custGeom>
              <a:avLst/>
              <a:gdLst>
                <a:gd name="connsiteX0" fmla="*/ 355600 w 812800"/>
                <a:gd name="connsiteY0" fmla="*/ 0 h 1402080"/>
                <a:gd name="connsiteX1" fmla="*/ 30480 w 812800"/>
                <a:gd name="connsiteY1" fmla="*/ 182880 h 1402080"/>
                <a:gd name="connsiteX2" fmla="*/ 0 w 812800"/>
                <a:gd name="connsiteY2" fmla="*/ 589280 h 1402080"/>
                <a:gd name="connsiteX3" fmla="*/ 10160 w 812800"/>
                <a:gd name="connsiteY3" fmla="*/ 1178560 h 1402080"/>
                <a:gd name="connsiteX4" fmla="*/ 121920 w 812800"/>
                <a:gd name="connsiteY4" fmla="*/ 1330960 h 1402080"/>
                <a:gd name="connsiteX5" fmla="*/ 487680 w 812800"/>
                <a:gd name="connsiteY5" fmla="*/ 1402080 h 1402080"/>
                <a:gd name="connsiteX6" fmla="*/ 762000 w 812800"/>
                <a:gd name="connsiteY6" fmla="*/ 1300480 h 1402080"/>
                <a:gd name="connsiteX7" fmla="*/ 812800 w 812800"/>
                <a:gd name="connsiteY7" fmla="*/ 1087120 h 1402080"/>
                <a:gd name="connsiteX8" fmla="*/ 802640 w 812800"/>
                <a:gd name="connsiteY8" fmla="*/ 579120 h 1402080"/>
                <a:gd name="connsiteX9" fmla="*/ 802640 w 812800"/>
                <a:gd name="connsiteY9" fmla="*/ 314960 h 1402080"/>
                <a:gd name="connsiteX10" fmla="*/ 690880 w 812800"/>
                <a:gd name="connsiteY10" fmla="*/ 142240 h 1402080"/>
                <a:gd name="connsiteX11" fmla="*/ 447040 w 812800"/>
                <a:gd name="connsiteY11" fmla="*/ 50800 h 1402080"/>
                <a:gd name="connsiteX12" fmla="*/ 355600 w 812800"/>
                <a:gd name="connsiteY12" fmla="*/ 0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2800" h="1402080">
                  <a:moveTo>
                    <a:pt x="355600" y="0"/>
                  </a:moveTo>
                  <a:lnTo>
                    <a:pt x="30480" y="182880"/>
                  </a:lnTo>
                  <a:lnTo>
                    <a:pt x="0" y="589280"/>
                  </a:lnTo>
                  <a:lnTo>
                    <a:pt x="10160" y="1178560"/>
                  </a:lnTo>
                  <a:lnTo>
                    <a:pt x="121920" y="1330960"/>
                  </a:lnTo>
                  <a:lnTo>
                    <a:pt x="487680" y="1402080"/>
                  </a:lnTo>
                  <a:lnTo>
                    <a:pt x="762000" y="1300480"/>
                  </a:lnTo>
                  <a:lnTo>
                    <a:pt x="812800" y="1087120"/>
                  </a:lnTo>
                  <a:lnTo>
                    <a:pt x="802640" y="579120"/>
                  </a:lnTo>
                  <a:lnTo>
                    <a:pt x="802640" y="314960"/>
                  </a:lnTo>
                  <a:lnTo>
                    <a:pt x="690880" y="142240"/>
                  </a:lnTo>
                  <a:lnTo>
                    <a:pt x="447040" y="508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0070C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Google Shape;126;g7b9d863376_0_21"/>
          <p:cNvSpPr txBox="1"/>
          <p:nvPr/>
        </p:nvSpPr>
        <p:spPr>
          <a:xfrm>
            <a:off x="3619247" y="4384482"/>
            <a:ext cx="209715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Object Localization</a:t>
            </a:r>
            <a:endParaRPr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2" name="Google Shape;129;g7b9d863376_0_21"/>
          <p:cNvSpPr/>
          <p:nvPr/>
        </p:nvSpPr>
        <p:spPr>
          <a:xfrm>
            <a:off x="4388072" y="5121831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6;g7b9d863376_0_21"/>
          <p:cNvSpPr txBox="1"/>
          <p:nvPr/>
        </p:nvSpPr>
        <p:spPr>
          <a:xfrm>
            <a:off x="9482001" y="4384482"/>
            <a:ext cx="209715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Instance Segmentation</a:t>
            </a:r>
            <a:endParaRPr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4" name="Google Shape;129;g7b9d863376_0_21"/>
          <p:cNvSpPr/>
          <p:nvPr/>
        </p:nvSpPr>
        <p:spPr>
          <a:xfrm>
            <a:off x="10250826" y="5114076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20"/>
          <p:cNvSpPr txBox="1"/>
          <p:nvPr/>
        </p:nvSpPr>
        <p:spPr>
          <a:xfrm>
            <a:off x="545377" y="5419904"/>
            <a:ext cx="27399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이미지에 </a:t>
            </a:r>
            <a:r>
              <a:rPr lang="ko-KR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class를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할당</a:t>
            </a:r>
            <a:endParaRPr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Google Shape;105;p20"/>
          <p:cNvSpPr txBox="1"/>
          <p:nvPr/>
        </p:nvSpPr>
        <p:spPr>
          <a:xfrm>
            <a:off x="3426475" y="5390603"/>
            <a:ext cx="2631425" cy="1314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Object가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이미지 안의 </a:t>
            </a:r>
            <a:r>
              <a:rPr 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어느 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위치에 있는지 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 정보를 출력</a:t>
            </a:r>
            <a:endParaRPr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주로 </a:t>
            </a: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Bounding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box를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이용하여 출력</a:t>
            </a:r>
            <a:endParaRPr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Google Shape;109;p20"/>
          <p:cNvSpPr txBox="1"/>
          <p:nvPr/>
        </p:nvSpPr>
        <p:spPr>
          <a:xfrm>
            <a:off x="6236974" y="5393829"/>
            <a:ext cx="2744875" cy="696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이미지를 </a:t>
            </a: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pixel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단위로 분할한 뒤, 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같은 </a:t>
            </a:r>
            <a:r>
              <a:rPr lang="ko-KR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class인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object들은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같은 색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표시</a:t>
            </a:r>
            <a:endParaRPr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Malgun Gothic"/>
            </a:endParaRPr>
          </a:p>
        </p:txBody>
      </p:sp>
      <p:sp>
        <p:nvSpPr>
          <p:cNvPr id="48" name="Google Shape;110;p20"/>
          <p:cNvSpPr txBox="1"/>
          <p:nvPr/>
        </p:nvSpPr>
        <p:spPr>
          <a:xfrm>
            <a:off x="9047473" y="5419895"/>
            <a:ext cx="27399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semantic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segmentation에서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한발 더 나아가서,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같은 </a:t>
            </a:r>
            <a:r>
              <a:rPr lang="ko-KR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class이더라도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서로 다른 색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주어 구분</a:t>
            </a:r>
            <a:endParaRPr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6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9224323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59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모델 정의</a:t>
            </a:r>
            <a:endParaRPr dirty="0">
              <a:sym typeface="Malgun Gothic"/>
            </a:endParaRPr>
          </a:p>
        </p:txBody>
      </p:sp>
      <p:sp>
        <p:nvSpPr>
          <p:cNvPr id="60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학습</a:t>
            </a:r>
            <a:endParaRPr dirty="0">
              <a:sym typeface="Malgun Gothic"/>
            </a:endParaRPr>
          </a:p>
        </p:txBody>
      </p:sp>
      <p:sp>
        <p:nvSpPr>
          <p:cNvPr id="81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성능</a:t>
            </a:r>
            <a:r>
              <a:rPr lang="en-US" altLang="ko-KR" dirty="0">
                <a:sym typeface="Malgun Gothic"/>
              </a:rPr>
              <a:t> </a:t>
            </a:r>
            <a:r>
              <a:rPr lang="ko-KR" dirty="0">
                <a:sym typeface="Malgun Gothic"/>
              </a:rPr>
              <a:t>평가</a:t>
            </a:r>
            <a:endParaRPr dirty="0">
              <a:sym typeface="Malgun Gothic"/>
            </a:endParaRPr>
          </a:p>
        </p:txBody>
      </p:sp>
      <p:sp>
        <p:nvSpPr>
          <p:cNvPr id="82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83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84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sym typeface="Malgun Gothic"/>
              </a:rPr>
              <a:t>문제 정의</a:t>
            </a:r>
            <a:endParaRPr dirty="0">
              <a:solidFill>
                <a:schemeClr val="bg1">
                  <a:lumMod val="75000"/>
                </a:schemeClr>
              </a:solidFill>
              <a:sym typeface="Malgun Gothic"/>
            </a:endParaRPr>
          </a:p>
        </p:txBody>
      </p:sp>
      <p:sp>
        <p:nvSpPr>
          <p:cNvPr id="50" name="자유형 49"/>
          <p:cNvSpPr/>
          <p:nvPr/>
        </p:nvSpPr>
        <p:spPr>
          <a:xfrm>
            <a:off x="9420483" y="2134799"/>
            <a:ext cx="709114" cy="2043307"/>
          </a:xfrm>
          <a:custGeom>
            <a:avLst/>
            <a:gdLst>
              <a:gd name="connsiteX0" fmla="*/ 355600 w 812800"/>
              <a:gd name="connsiteY0" fmla="*/ 0 h 1402080"/>
              <a:gd name="connsiteX1" fmla="*/ 30480 w 812800"/>
              <a:gd name="connsiteY1" fmla="*/ 182880 h 1402080"/>
              <a:gd name="connsiteX2" fmla="*/ 0 w 812800"/>
              <a:gd name="connsiteY2" fmla="*/ 589280 h 1402080"/>
              <a:gd name="connsiteX3" fmla="*/ 10160 w 812800"/>
              <a:gd name="connsiteY3" fmla="*/ 1178560 h 1402080"/>
              <a:gd name="connsiteX4" fmla="*/ 121920 w 812800"/>
              <a:gd name="connsiteY4" fmla="*/ 1330960 h 1402080"/>
              <a:gd name="connsiteX5" fmla="*/ 487680 w 812800"/>
              <a:gd name="connsiteY5" fmla="*/ 1402080 h 1402080"/>
              <a:gd name="connsiteX6" fmla="*/ 762000 w 812800"/>
              <a:gd name="connsiteY6" fmla="*/ 1300480 h 1402080"/>
              <a:gd name="connsiteX7" fmla="*/ 812800 w 812800"/>
              <a:gd name="connsiteY7" fmla="*/ 1087120 h 1402080"/>
              <a:gd name="connsiteX8" fmla="*/ 802640 w 812800"/>
              <a:gd name="connsiteY8" fmla="*/ 579120 h 1402080"/>
              <a:gd name="connsiteX9" fmla="*/ 802640 w 812800"/>
              <a:gd name="connsiteY9" fmla="*/ 314960 h 1402080"/>
              <a:gd name="connsiteX10" fmla="*/ 690880 w 812800"/>
              <a:gd name="connsiteY10" fmla="*/ 142240 h 1402080"/>
              <a:gd name="connsiteX11" fmla="*/ 447040 w 812800"/>
              <a:gd name="connsiteY11" fmla="*/ 50800 h 1402080"/>
              <a:gd name="connsiteX12" fmla="*/ 355600 w 812800"/>
              <a:gd name="connsiteY12" fmla="*/ 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" h="1402080">
                <a:moveTo>
                  <a:pt x="355600" y="0"/>
                </a:moveTo>
                <a:lnTo>
                  <a:pt x="30480" y="182880"/>
                </a:lnTo>
                <a:lnTo>
                  <a:pt x="0" y="589280"/>
                </a:lnTo>
                <a:lnTo>
                  <a:pt x="10160" y="1178560"/>
                </a:lnTo>
                <a:lnTo>
                  <a:pt x="121920" y="1330960"/>
                </a:lnTo>
                <a:lnTo>
                  <a:pt x="487680" y="1402080"/>
                </a:lnTo>
                <a:lnTo>
                  <a:pt x="762000" y="1300480"/>
                </a:lnTo>
                <a:lnTo>
                  <a:pt x="812800" y="1087120"/>
                </a:lnTo>
                <a:lnTo>
                  <a:pt x="802640" y="579120"/>
                </a:lnTo>
                <a:lnTo>
                  <a:pt x="802640" y="314960"/>
                </a:lnTo>
                <a:lnTo>
                  <a:pt x="690880" y="142240"/>
                </a:lnTo>
                <a:lnTo>
                  <a:pt x="447040" y="50800"/>
                </a:lnTo>
                <a:lnTo>
                  <a:pt x="355600" y="0"/>
                </a:lnTo>
                <a:close/>
              </a:path>
            </a:pathLst>
          </a:cu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6442631" y="1779953"/>
            <a:ext cx="2232000" cy="2512953"/>
            <a:chOff x="9148098" y="2661287"/>
            <a:chExt cx="2558361" cy="2806640"/>
          </a:xfrm>
        </p:grpSpPr>
        <p:pic>
          <p:nvPicPr>
            <p:cNvPr id="53" name="Picture 2" descr="Image result for 수입맥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022"/>
            <a:stretch/>
          </p:blipFill>
          <p:spPr bwMode="auto">
            <a:xfrm>
              <a:off x="9148098" y="2975075"/>
              <a:ext cx="2558361" cy="2492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자유형 53"/>
            <p:cNvSpPr/>
            <p:nvPr/>
          </p:nvSpPr>
          <p:spPr>
            <a:xfrm>
              <a:off x="10007600" y="3062609"/>
              <a:ext cx="812800" cy="2282107"/>
            </a:xfrm>
            <a:custGeom>
              <a:avLst/>
              <a:gdLst>
                <a:gd name="connsiteX0" fmla="*/ 355600 w 812800"/>
                <a:gd name="connsiteY0" fmla="*/ 0 h 1402080"/>
                <a:gd name="connsiteX1" fmla="*/ 30480 w 812800"/>
                <a:gd name="connsiteY1" fmla="*/ 182880 h 1402080"/>
                <a:gd name="connsiteX2" fmla="*/ 0 w 812800"/>
                <a:gd name="connsiteY2" fmla="*/ 589280 h 1402080"/>
                <a:gd name="connsiteX3" fmla="*/ 10160 w 812800"/>
                <a:gd name="connsiteY3" fmla="*/ 1178560 h 1402080"/>
                <a:gd name="connsiteX4" fmla="*/ 121920 w 812800"/>
                <a:gd name="connsiteY4" fmla="*/ 1330960 h 1402080"/>
                <a:gd name="connsiteX5" fmla="*/ 487680 w 812800"/>
                <a:gd name="connsiteY5" fmla="*/ 1402080 h 1402080"/>
                <a:gd name="connsiteX6" fmla="*/ 762000 w 812800"/>
                <a:gd name="connsiteY6" fmla="*/ 1300480 h 1402080"/>
                <a:gd name="connsiteX7" fmla="*/ 812800 w 812800"/>
                <a:gd name="connsiteY7" fmla="*/ 1087120 h 1402080"/>
                <a:gd name="connsiteX8" fmla="*/ 802640 w 812800"/>
                <a:gd name="connsiteY8" fmla="*/ 579120 h 1402080"/>
                <a:gd name="connsiteX9" fmla="*/ 802640 w 812800"/>
                <a:gd name="connsiteY9" fmla="*/ 314960 h 1402080"/>
                <a:gd name="connsiteX10" fmla="*/ 690880 w 812800"/>
                <a:gd name="connsiteY10" fmla="*/ 142240 h 1402080"/>
                <a:gd name="connsiteX11" fmla="*/ 447040 w 812800"/>
                <a:gd name="connsiteY11" fmla="*/ 50800 h 1402080"/>
                <a:gd name="connsiteX12" fmla="*/ 355600 w 812800"/>
                <a:gd name="connsiteY12" fmla="*/ 0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2800" h="1402080">
                  <a:moveTo>
                    <a:pt x="355600" y="0"/>
                  </a:moveTo>
                  <a:lnTo>
                    <a:pt x="30480" y="182880"/>
                  </a:lnTo>
                  <a:lnTo>
                    <a:pt x="0" y="589280"/>
                  </a:lnTo>
                  <a:lnTo>
                    <a:pt x="10160" y="1178560"/>
                  </a:lnTo>
                  <a:lnTo>
                    <a:pt x="121920" y="1330960"/>
                  </a:lnTo>
                  <a:lnTo>
                    <a:pt x="487680" y="1402080"/>
                  </a:lnTo>
                  <a:lnTo>
                    <a:pt x="762000" y="1300480"/>
                  </a:lnTo>
                  <a:lnTo>
                    <a:pt x="812800" y="1087120"/>
                  </a:lnTo>
                  <a:lnTo>
                    <a:pt x="802640" y="579120"/>
                  </a:lnTo>
                  <a:lnTo>
                    <a:pt x="802640" y="314960"/>
                  </a:lnTo>
                  <a:lnTo>
                    <a:pt x="690880" y="142240"/>
                  </a:lnTo>
                  <a:lnTo>
                    <a:pt x="447040" y="508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FF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283599" y="2661287"/>
              <a:ext cx="564448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맥주</a:t>
              </a:r>
              <a:endPara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146113" y="2684029"/>
              <a:ext cx="564448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맥주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0957874" y="2684029"/>
              <a:ext cx="564448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맥주</a:t>
              </a:r>
            </a:p>
          </p:txBody>
        </p:sp>
        <p:sp>
          <p:nvSpPr>
            <p:cNvPr id="86" name="자유형 85"/>
            <p:cNvSpPr/>
            <p:nvPr/>
          </p:nvSpPr>
          <p:spPr>
            <a:xfrm>
              <a:off x="10840720" y="3037427"/>
              <a:ext cx="812800" cy="2282107"/>
            </a:xfrm>
            <a:custGeom>
              <a:avLst/>
              <a:gdLst>
                <a:gd name="connsiteX0" fmla="*/ 355600 w 812800"/>
                <a:gd name="connsiteY0" fmla="*/ 0 h 1402080"/>
                <a:gd name="connsiteX1" fmla="*/ 30480 w 812800"/>
                <a:gd name="connsiteY1" fmla="*/ 182880 h 1402080"/>
                <a:gd name="connsiteX2" fmla="*/ 0 w 812800"/>
                <a:gd name="connsiteY2" fmla="*/ 589280 h 1402080"/>
                <a:gd name="connsiteX3" fmla="*/ 10160 w 812800"/>
                <a:gd name="connsiteY3" fmla="*/ 1178560 h 1402080"/>
                <a:gd name="connsiteX4" fmla="*/ 121920 w 812800"/>
                <a:gd name="connsiteY4" fmla="*/ 1330960 h 1402080"/>
                <a:gd name="connsiteX5" fmla="*/ 487680 w 812800"/>
                <a:gd name="connsiteY5" fmla="*/ 1402080 h 1402080"/>
                <a:gd name="connsiteX6" fmla="*/ 762000 w 812800"/>
                <a:gd name="connsiteY6" fmla="*/ 1300480 h 1402080"/>
                <a:gd name="connsiteX7" fmla="*/ 812800 w 812800"/>
                <a:gd name="connsiteY7" fmla="*/ 1087120 h 1402080"/>
                <a:gd name="connsiteX8" fmla="*/ 802640 w 812800"/>
                <a:gd name="connsiteY8" fmla="*/ 579120 h 1402080"/>
                <a:gd name="connsiteX9" fmla="*/ 802640 w 812800"/>
                <a:gd name="connsiteY9" fmla="*/ 314960 h 1402080"/>
                <a:gd name="connsiteX10" fmla="*/ 690880 w 812800"/>
                <a:gd name="connsiteY10" fmla="*/ 142240 h 1402080"/>
                <a:gd name="connsiteX11" fmla="*/ 447040 w 812800"/>
                <a:gd name="connsiteY11" fmla="*/ 50800 h 1402080"/>
                <a:gd name="connsiteX12" fmla="*/ 355600 w 812800"/>
                <a:gd name="connsiteY12" fmla="*/ 0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2800" h="1402080">
                  <a:moveTo>
                    <a:pt x="355600" y="0"/>
                  </a:moveTo>
                  <a:lnTo>
                    <a:pt x="30480" y="182880"/>
                  </a:lnTo>
                  <a:lnTo>
                    <a:pt x="0" y="589280"/>
                  </a:lnTo>
                  <a:lnTo>
                    <a:pt x="10160" y="1178560"/>
                  </a:lnTo>
                  <a:lnTo>
                    <a:pt x="121920" y="1330960"/>
                  </a:lnTo>
                  <a:lnTo>
                    <a:pt x="487680" y="1402080"/>
                  </a:lnTo>
                  <a:lnTo>
                    <a:pt x="762000" y="1300480"/>
                  </a:lnTo>
                  <a:lnTo>
                    <a:pt x="812800" y="1087120"/>
                  </a:lnTo>
                  <a:lnTo>
                    <a:pt x="802640" y="579120"/>
                  </a:lnTo>
                  <a:lnTo>
                    <a:pt x="802640" y="314960"/>
                  </a:lnTo>
                  <a:lnTo>
                    <a:pt x="690880" y="142240"/>
                  </a:lnTo>
                  <a:lnTo>
                    <a:pt x="447040" y="508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FF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7" name="자유형 86"/>
          <p:cNvSpPr/>
          <p:nvPr/>
        </p:nvSpPr>
        <p:spPr>
          <a:xfrm>
            <a:off x="6469777" y="2133094"/>
            <a:ext cx="709114" cy="2043307"/>
          </a:xfrm>
          <a:custGeom>
            <a:avLst/>
            <a:gdLst>
              <a:gd name="connsiteX0" fmla="*/ 355600 w 812800"/>
              <a:gd name="connsiteY0" fmla="*/ 0 h 1402080"/>
              <a:gd name="connsiteX1" fmla="*/ 30480 w 812800"/>
              <a:gd name="connsiteY1" fmla="*/ 182880 h 1402080"/>
              <a:gd name="connsiteX2" fmla="*/ 0 w 812800"/>
              <a:gd name="connsiteY2" fmla="*/ 589280 h 1402080"/>
              <a:gd name="connsiteX3" fmla="*/ 10160 w 812800"/>
              <a:gd name="connsiteY3" fmla="*/ 1178560 h 1402080"/>
              <a:gd name="connsiteX4" fmla="*/ 121920 w 812800"/>
              <a:gd name="connsiteY4" fmla="*/ 1330960 h 1402080"/>
              <a:gd name="connsiteX5" fmla="*/ 487680 w 812800"/>
              <a:gd name="connsiteY5" fmla="*/ 1402080 h 1402080"/>
              <a:gd name="connsiteX6" fmla="*/ 762000 w 812800"/>
              <a:gd name="connsiteY6" fmla="*/ 1300480 h 1402080"/>
              <a:gd name="connsiteX7" fmla="*/ 812800 w 812800"/>
              <a:gd name="connsiteY7" fmla="*/ 1087120 h 1402080"/>
              <a:gd name="connsiteX8" fmla="*/ 802640 w 812800"/>
              <a:gd name="connsiteY8" fmla="*/ 579120 h 1402080"/>
              <a:gd name="connsiteX9" fmla="*/ 802640 w 812800"/>
              <a:gd name="connsiteY9" fmla="*/ 314960 h 1402080"/>
              <a:gd name="connsiteX10" fmla="*/ 690880 w 812800"/>
              <a:gd name="connsiteY10" fmla="*/ 142240 h 1402080"/>
              <a:gd name="connsiteX11" fmla="*/ 447040 w 812800"/>
              <a:gd name="connsiteY11" fmla="*/ 50800 h 1402080"/>
              <a:gd name="connsiteX12" fmla="*/ 355600 w 812800"/>
              <a:gd name="connsiteY12" fmla="*/ 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" h="1402080">
                <a:moveTo>
                  <a:pt x="355600" y="0"/>
                </a:moveTo>
                <a:lnTo>
                  <a:pt x="30480" y="182880"/>
                </a:lnTo>
                <a:lnTo>
                  <a:pt x="0" y="589280"/>
                </a:lnTo>
                <a:lnTo>
                  <a:pt x="10160" y="1178560"/>
                </a:lnTo>
                <a:lnTo>
                  <a:pt x="121920" y="1330960"/>
                </a:lnTo>
                <a:lnTo>
                  <a:pt x="487680" y="1402080"/>
                </a:lnTo>
                <a:lnTo>
                  <a:pt x="762000" y="1300480"/>
                </a:lnTo>
                <a:lnTo>
                  <a:pt x="812800" y="1087120"/>
                </a:lnTo>
                <a:lnTo>
                  <a:pt x="802640" y="579120"/>
                </a:lnTo>
                <a:lnTo>
                  <a:pt x="802640" y="314960"/>
                </a:lnTo>
                <a:lnTo>
                  <a:pt x="690880" y="142240"/>
                </a:lnTo>
                <a:lnTo>
                  <a:pt x="447040" y="508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08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2633" y="282150"/>
            <a:ext cx="1672253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목차</a:t>
            </a:r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#</a:t>
            </a:r>
            <a:endParaRPr lang="ko-KR" altLang="en-US" sz="40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1536192" y="1645920"/>
            <a:ext cx="3781957" cy="431597"/>
            <a:chOff x="1536192" y="1645920"/>
            <a:chExt cx="3781957" cy="431597"/>
          </a:xfrm>
        </p:grpSpPr>
        <p:sp>
          <p:nvSpPr>
            <p:cNvPr id="2" name="평행 사변형 1"/>
            <p:cNvSpPr/>
            <p:nvPr/>
          </p:nvSpPr>
          <p:spPr>
            <a:xfrm>
              <a:off x="1536192" y="1645920"/>
              <a:ext cx="329184" cy="431597"/>
            </a:xfrm>
            <a:prstGeom prst="parallelogram">
              <a:avLst>
                <a:gd name="adj" fmla="val 5625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580082" y="2026310"/>
              <a:ext cx="3738067" cy="512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09266" y="1651803"/>
              <a:ext cx="2801312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2000" spc="-150" dirty="0">
                  <a:solidFill>
                    <a:srgbClr val="19161F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  <a:cs typeface="KoPubWorld돋움체 Bold" panose="00000800000000000000" pitchFamily="2" charset="-127"/>
                </a:rPr>
                <a:t>문제 정의</a:t>
              </a:r>
              <a:endParaRPr lang="en-US" altLang="ko-KR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536192" y="2327408"/>
            <a:ext cx="3781957" cy="431597"/>
            <a:chOff x="1580082" y="2327408"/>
            <a:chExt cx="3781957" cy="431597"/>
          </a:xfrm>
        </p:grpSpPr>
        <p:sp>
          <p:nvSpPr>
            <p:cNvPr id="7" name="평행 사변형 6"/>
            <p:cNvSpPr/>
            <p:nvPr/>
          </p:nvSpPr>
          <p:spPr>
            <a:xfrm>
              <a:off x="1580082" y="2327408"/>
              <a:ext cx="329184" cy="431597"/>
            </a:xfrm>
            <a:prstGeom prst="parallelogram">
              <a:avLst>
                <a:gd name="adj" fmla="val 5625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23972" y="2707798"/>
              <a:ext cx="3738067" cy="512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53156" y="2333291"/>
              <a:ext cx="2801312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2000" spc="-150" dirty="0" smtClean="0">
                  <a:solidFill>
                    <a:srgbClr val="19161F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  <a:cs typeface="KoPubWorld돋움체 Bold" panose="00000800000000000000" pitchFamily="2" charset="-127"/>
                </a:rPr>
                <a:t>연구 과정</a:t>
              </a:r>
              <a:endParaRPr lang="en-US" altLang="ko-KR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536192" y="2969249"/>
            <a:ext cx="3781957" cy="431597"/>
            <a:chOff x="1580082" y="2969249"/>
            <a:chExt cx="3781957" cy="431597"/>
          </a:xfrm>
        </p:grpSpPr>
        <p:sp>
          <p:nvSpPr>
            <p:cNvPr id="10" name="평행 사변형 9"/>
            <p:cNvSpPr/>
            <p:nvPr/>
          </p:nvSpPr>
          <p:spPr>
            <a:xfrm>
              <a:off x="1580082" y="2969249"/>
              <a:ext cx="329184" cy="431597"/>
            </a:xfrm>
            <a:prstGeom prst="parallelogram">
              <a:avLst>
                <a:gd name="adj" fmla="val 5625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623972" y="3349639"/>
              <a:ext cx="3738067" cy="512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53156" y="2975132"/>
              <a:ext cx="2801312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2000" spc="-150" dirty="0" smtClean="0">
                  <a:solidFill>
                    <a:srgbClr val="19161F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  <a:cs typeface="KoPubWorld돋움체 Bold" panose="00000800000000000000" pitchFamily="2" charset="-127"/>
                </a:rPr>
                <a:t>데이터 </a:t>
              </a:r>
              <a:r>
                <a:rPr lang="ko-KR" altLang="en-US" sz="2000" spc="-150" dirty="0">
                  <a:solidFill>
                    <a:srgbClr val="19161F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  <a:cs typeface="KoPubWorld돋움체 Bold" panose="00000800000000000000" pitchFamily="2" charset="-127"/>
                </a:rPr>
                <a:t>정의</a:t>
              </a:r>
              <a:endParaRPr lang="en-US" altLang="ko-KR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536192" y="3671011"/>
            <a:ext cx="3781957" cy="431597"/>
            <a:chOff x="1536192" y="3671011"/>
            <a:chExt cx="3781957" cy="431597"/>
          </a:xfrm>
        </p:grpSpPr>
        <p:sp>
          <p:nvSpPr>
            <p:cNvPr id="13" name="평행 사변형 12"/>
            <p:cNvSpPr/>
            <p:nvPr/>
          </p:nvSpPr>
          <p:spPr>
            <a:xfrm>
              <a:off x="1536192" y="3671011"/>
              <a:ext cx="329184" cy="431597"/>
            </a:xfrm>
            <a:prstGeom prst="parallelogram">
              <a:avLst>
                <a:gd name="adj" fmla="val 5625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80082" y="4051401"/>
              <a:ext cx="3738067" cy="512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09266" y="3676894"/>
              <a:ext cx="2801312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2000" spc="-150" dirty="0" smtClean="0">
                  <a:solidFill>
                    <a:srgbClr val="19161F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  <a:cs typeface="KoPubWorld돋움체 Bold" panose="00000800000000000000" pitchFamily="2" charset="-127"/>
                </a:rPr>
                <a:t>모델 </a:t>
              </a:r>
              <a:r>
                <a:rPr lang="ko-KR" altLang="en-US" sz="2000" spc="-150" dirty="0">
                  <a:solidFill>
                    <a:srgbClr val="19161F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  <a:cs typeface="KoPubWorld돋움체 Bold" panose="00000800000000000000" pitchFamily="2" charset="-127"/>
                </a:rPr>
                <a:t>정의</a:t>
              </a:r>
              <a:endParaRPr lang="en-US" altLang="ko-KR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536192" y="4352499"/>
            <a:ext cx="3781957" cy="431597"/>
            <a:chOff x="1580082" y="4352499"/>
            <a:chExt cx="3781957" cy="431597"/>
          </a:xfrm>
        </p:grpSpPr>
        <p:sp>
          <p:nvSpPr>
            <p:cNvPr id="16" name="평행 사변형 15"/>
            <p:cNvSpPr/>
            <p:nvPr/>
          </p:nvSpPr>
          <p:spPr>
            <a:xfrm>
              <a:off x="1580082" y="4352499"/>
              <a:ext cx="329184" cy="431597"/>
            </a:xfrm>
            <a:prstGeom prst="parallelogram">
              <a:avLst>
                <a:gd name="adj" fmla="val 5625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23972" y="4732889"/>
              <a:ext cx="3738067" cy="512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53156" y="4358382"/>
              <a:ext cx="2801312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2000" spc="-150" dirty="0" smtClean="0">
                  <a:solidFill>
                    <a:srgbClr val="19161F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  <a:cs typeface="KoPubWorld돋움체 Bold" panose="00000800000000000000" pitchFamily="2" charset="-127"/>
                </a:rPr>
                <a:t>성능 평가</a:t>
              </a:r>
              <a:endParaRPr lang="en-US" altLang="ko-KR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536192" y="4994340"/>
            <a:ext cx="3781957" cy="431597"/>
            <a:chOff x="1580082" y="4994340"/>
            <a:chExt cx="3781957" cy="431597"/>
          </a:xfrm>
        </p:grpSpPr>
        <p:sp>
          <p:nvSpPr>
            <p:cNvPr id="19" name="평행 사변형 18"/>
            <p:cNvSpPr/>
            <p:nvPr/>
          </p:nvSpPr>
          <p:spPr>
            <a:xfrm>
              <a:off x="1580082" y="4994340"/>
              <a:ext cx="329184" cy="431597"/>
            </a:xfrm>
            <a:prstGeom prst="parallelogram">
              <a:avLst>
                <a:gd name="adj" fmla="val 5625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623972" y="5374730"/>
              <a:ext cx="3738067" cy="512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53156" y="5000223"/>
              <a:ext cx="2801312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2000" spc="-150" dirty="0" err="1" smtClean="0">
                  <a:solidFill>
                    <a:srgbClr val="19161F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  <a:cs typeface="KoPubWorld돋움체 Bold" panose="00000800000000000000" pitchFamily="2" charset="-127"/>
                </a:rPr>
                <a:t>인사이트</a:t>
              </a:r>
              <a:endParaRPr lang="en-US" altLang="ko-KR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4" name="Google Shape;243;g7b8b5b2626_0_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9477" y="1490865"/>
            <a:ext cx="3935072" cy="3935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844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0" y="3879298"/>
            <a:ext cx="12192000" cy="2978702"/>
          </a:xfrm>
          <a:prstGeom prst="rect">
            <a:avLst/>
          </a:prstGeom>
          <a:solidFill>
            <a:srgbClr val="FEC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2633" y="282150"/>
            <a:ext cx="132119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03#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모델 정의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Google Shape;126;g7b9d863376_0_21"/>
          <p:cNvSpPr txBox="1"/>
          <p:nvPr/>
        </p:nvSpPr>
        <p:spPr>
          <a:xfrm>
            <a:off x="686573" y="4384482"/>
            <a:ext cx="230686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Classification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(CNN)</a:t>
            </a:r>
            <a:endParaRPr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7" name="Google Shape;129;g7b9d863376_0_21"/>
          <p:cNvSpPr/>
          <p:nvPr/>
        </p:nvSpPr>
        <p:spPr>
          <a:xfrm>
            <a:off x="1560255" y="5117382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6;g7b9d863376_0_21"/>
          <p:cNvSpPr txBox="1"/>
          <p:nvPr/>
        </p:nvSpPr>
        <p:spPr>
          <a:xfrm>
            <a:off x="6546289" y="4387788"/>
            <a:ext cx="209715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Semantic Segmentation</a:t>
            </a:r>
            <a:endParaRPr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0" name="Google Shape;129;g7b9d863376_0_21"/>
          <p:cNvSpPr/>
          <p:nvPr/>
        </p:nvSpPr>
        <p:spPr>
          <a:xfrm>
            <a:off x="7315114" y="5117382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Picture 2" descr="Image result for 수입맥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22"/>
          <a:stretch/>
        </p:blipFill>
        <p:spPr bwMode="auto">
          <a:xfrm>
            <a:off x="716399" y="2062613"/>
            <a:ext cx="2232000" cy="217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그룹 61"/>
          <p:cNvGrpSpPr/>
          <p:nvPr/>
        </p:nvGrpSpPr>
        <p:grpSpPr>
          <a:xfrm>
            <a:off x="3579515" y="2062612"/>
            <a:ext cx="2232000" cy="2232000"/>
            <a:chOff x="3334276" y="2975075"/>
            <a:chExt cx="2558361" cy="2492852"/>
          </a:xfrm>
        </p:grpSpPr>
        <p:pic>
          <p:nvPicPr>
            <p:cNvPr id="63" name="Picture 2" descr="Image result for 수입맥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022"/>
            <a:stretch/>
          </p:blipFill>
          <p:spPr bwMode="auto">
            <a:xfrm>
              <a:off x="3334276" y="2975075"/>
              <a:ext cx="2558361" cy="2492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4141016" y="3474720"/>
              <a:ext cx="878024" cy="1371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9393337" y="1781658"/>
            <a:ext cx="2232000" cy="2512953"/>
            <a:chOff x="9148098" y="2661287"/>
            <a:chExt cx="2558361" cy="2806640"/>
          </a:xfrm>
        </p:grpSpPr>
        <p:pic>
          <p:nvPicPr>
            <p:cNvPr id="74" name="Picture 2" descr="Image result for 수입맥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022"/>
            <a:stretch/>
          </p:blipFill>
          <p:spPr bwMode="auto">
            <a:xfrm>
              <a:off x="9148098" y="2975075"/>
              <a:ext cx="2558361" cy="2492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자유형 75"/>
            <p:cNvSpPr/>
            <p:nvPr/>
          </p:nvSpPr>
          <p:spPr>
            <a:xfrm>
              <a:off x="10007600" y="3062609"/>
              <a:ext cx="812800" cy="2282107"/>
            </a:xfrm>
            <a:custGeom>
              <a:avLst/>
              <a:gdLst>
                <a:gd name="connsiteX0" fmla="*/ 355600 w 812800"/>
                <a:gd name="connsiteY0" fmla="*/ 0 h 1402080"/>
                <a:gd name="connsiteX1" fmla="*/ 30480 w 812800"/>
                <a:gd name="connsiteY1" fmla="*/ 182880 h 1402080"/>
                <a:gd name="connsiteX2" fmla="*/ 0 w 812800"/>
                <a:gd name="connsiteY2" fmla="*/ 589280 h 1402080"/>
                <a:gd name="connsiteX3" fmla="*/ 10160 w 812800"/>
                <a:gd name="connsiteY3" fmla="*/ 1178560 h 1402080"/>
                <a:gd name="connsiteX4" fmla="*/ 121920 w 812800"/>
                <a:gd name="connsiteY4" fmla="*/ 1330960 h 1402080"/>
                <a:gd name="connsiteX5" fmla="*/ 487680 w 812800"/>
                <a:gd name="connsiteY5" fmla="*/ 1402080 h 1402080"/>
                <a:gd name="connsiteX6" fmla="*/ 762000 w 812800"/>
                <a:gd name="connsiteY6" fmla="*/ 1300480 h 1402080"/>
                <a:gd name="connsiteX7" fmla="*/ 812800 w 812800"/>
                <a:gd name="connsiteY7" fmla="*/ 1087120 h 1402080"/>
                <a:gd name="connsiteX8" fmla="*/ 802640 w 812800"/>
                <a:gd name="connsiteY8" fmla="*/ 579120 h 1402080"/>
                <a:gd name="connsiteX9" fmla="*/ 802640 w 812800"/>
                <a:gd name="connsiteY9" fmla="*/ 314960 h 1402080"/>
                <a:gd name="connsiteX10" fmla="*/ 690880 w 812800"/>
                <a:gd name="connsiteY10" fmla="*/ 142240 h 1402080"/>
                <a:gd name="connsiteX11" fmla="*/ 447040 w 812800"/>
                <a:gd name="connsiteY11" fmla="*/ 50800 h 1402080"/>
                <a:gd name="connsiteX12" fmla="*/ 355600 w 812800"/>
                <a:gd name="connsiteY12" fmla="*/ 0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2800" h="1402080">
                  <a:moveTo>
                    <a:pt x="355600" y="0"/>
                  </a:moveTo>
                  <a:lnTo>
                    <a:pt x="30480" y="182880"/>
                  </a:lnTo>
                  <a:lnTo>
                    <a:pt x="0" y="589280"/>
                  </a:lnTo>
                  <a:lnTo>
                    <a:pt x="10160" y="1178560"/>
                  </a:lnTo>
                  <a:lnTo>
                    <a:pt x="121920" y="1330960"/>
                  </a:lnTo>
                  <a:lnTo>
                    <a:pt x="487680" y="1402080"/>
                  </a:lnTo>
                  <a:lnTo>
                    <a:pt x="762000" y="1300480"/>
                  </a:lnTo>
                  <a:lnTo>
                    <a:pt x="812800" y="1087120"/>
                  </a:lnTo>
                  <a:lnTo>
                    <a:pt x="802640" y="579120"/>
                  </a:lnTo>
                  <a:lnTo>
                    <a:pt x="802640" y="314960"/>
                  </a:lnTo>
                  <a:lnTo>
                    <a:pt x="690880" y="142240"/>
                  </a:lnTo>
                  <a:lnTo>
                    <a:pt x="447040" y="508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FF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9194800" y="2661287"/>
              <a:ext cx="691227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defRPr>
              </a:lvl1pPr>
            </a:lstStyle>
            <a:p>
              <a:r>
                <a:rPr lang="ko-KR" altLang="en-US" dirty="0"/>
                <a:t>맥주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040098" y="2684029"/>
              <a:ext cx="691227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defRPr>
              </a:lvl1pPr>
            </a:lstStyle>
            <a:p>
              <a:r>
                <a:rPr lang="ko-KR" altLang="en-US" dirty="0"/>
                <a:t>맥주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0902680" y="2684029"/>
              <a:ext cx="691227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defRPr>
              </a:lvl1pPr>
            </a:lstStyle>
            <a:p>
              <a:r>
                <a:rPr lang="ko-KR" altLang="en-US" dirty="0"/>
                <a:t>맥주</a:t>
              </a:r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10840720" y="3037427"/>
              <a:ext cx="812800" cy="2282107"/>
            </a:xfrm>
            <a:custGeom>
              <a:avLst/>
              <a:gdLst>
                <a:gd name="connsiteX0" fmla="*/ 355600 w 812800"/>
                <a:gd name="connsiteY0" fmla="*/ 0 h 1402080"/>
                <a:gd name="connsiteX1" fmla="*/ 30480 w 812800"/>
                <a:gd name="connsiteY1" fmla="*/ 182880 h 1402080"/>
                <a:gd name="connsiteX2" fmla="*/ 0 w 812800"/>
                <a:gd name="connsiteY2" fmla="*/ 589280 h 1402080"/>
                <a:gd name="connsiteX3" fmla="*/ 10160 w 812800"/>
                <a:gd name="connsiteY3" fmla="*/ 1178560 h 1402080"/>
                <a:gd name="connsiteX4" fmla="*/ 121920 w 812800"/>
                <a:gd name="connsiteY4" fmla="*/ 1330960 h 1402080"/>
                <a:gd name="connsiteX5" fmla="*/ 487680 w 812800"/>
                <a:gd name="connsiteY5" fmla="*/ 1402080 h 1402080"/>
                <a:gd name="connsiteX6" fmla="*/ 762000 w 812800"/>
                <a:gd name="connsiteY6" fmla="*/ 1300480 h 1402080"/>
                <a:gd name="connsiteX7" fmla="*/ 812800 w 812800"/>
                <a:gd name="connsiteY7" fmla="*/ 1087120 h 1402080"/>
                <a:gd name="connsiteX8" fmla="*/ 802640 w 812800"/>
                <a:gd name="connsiteY8" fmla="*/ 579120 h 1402080"/>
                <a:gd name="connsiteX9" fmla="*/ 802640 w 812800"/>
                <a:gd name="connsiteY9" fmla="*/ 314960 h 1402080"/>
                <a:gd name="connsiteX10" fmla="*/ 690880 w 812800"/>
                <a:gd name="connsiteY10" fmla="*/ 142240 h 1402080"/>
                <a:gd name="connsiteX11" fmla="*/ 447040 w 812800"/>
                <a:gd name="connsiteY11" fmla="*/ 50800 h 1402080"/>
                <a:gd name="connsiteX12" fmla="*/ 355600 w 812800"/>
                <a:gd name="connsiteY12" fmla="*/ 0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2800" h="1402080">
                  <a:moveTo>
                    <a:pt x="355600" y="0"/>
                  </a:moveTo>
                  <a:lnTo>
                    <a:pt x="30480" y="182880"/>
                  </a:lnTo>
                  <a:lnTo>
                    <a:pt x="0" y="589280"/>
                  </a:lnTo>
                  <a:lnTo>
                    <a:pt x="10160" y="1178560"/>
                  </a:lnTo>
                  <a:lnTo>
                    <a:pt x="121920" y="1330960"/>
                  </a:lnTo>
                  <a:lnTo>
                    <a:pt x="487680" y="1402080"/>
                  </a:lnTo>
                  <a:lnTo>
                    <a:pt x="762000" y="1300480"/>
                  </a:lnTo>
                  <a:lnTo>
                    <a:pt x="812800" y="1087120"/>
                  </a:lnTo>
                  <a:lnTo>
                    <a:pt x="802640" y="579120"/>
                  </a:lnTo>
                  <a:lnTo>
                    <a:pt x="802640" y="314960"/>
                  </a:lnTo>
                  <a:lnTo>
                    <a:pt x="690880" y="142240"/>
                  </a:lnTo>
                  <a:lnTo>
                    <a:pt x="447040" y="508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0070C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Google Shape;126;g7b9d863376_0_21"/>
          <p:cNvSpPr txBox="1"/>
          <p:nvPr/>
        </p:nvSpPr>
        <p:spPr>
          <a:xfrm>
            <a:off x="3619247" y="4384482"/>
            <a:ext cx="209715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Object Localization</a:t>
            </a:r>
            <a:endParaRPr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2" name="Google Shape;129;g7b9d863376_0_21"/>
          <p:cNvSpPr/>
          <p:nvPr/>
        </p:nvSpPr>
        <p:spPr>
          <a:xfrm>
            <a:off x="4388072" y="5121831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6;g7b9d863376_0_21"/>
          <p:cNvSpPr txBox="1"/>
          <p:nvPr/>
        </p:nvSpPr>
        <p:spPr>
          <a:xfrm>
            <a:off x="9482001" y="4384482"/>
            <a:ext cx="209715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Instance Segmentation</a:t>
            </a:r>
            <a:endParaRPr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4" name="Google Shape;129;g7b9d863376_0_21"/>
          <p:cNvSpPr/>
          <p:nvPr/>
        </p:nvSpPr>
        <p:spPr>
          <a:xfrm>
            <a:off x="10250826" y="5114076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20"/>
          <p:cNvSpPr txBox="1"/>
          <p:nvPr/>
        </p:nvSpPr>
        <p:spPr>
          <a:xfrm>
            <a:off x="545377" y="5419904"/>
            <a:ext cx="27399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이미지에 </a:t>
            </a:r>
            <a:r>
              <a:rPr lang="ko-KR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class를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할당</a:t>
            </a:r>
            <a:endParaRPr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Google Shape;105;p20"/>
          <p:cNvSpPr txBox="1"/>
          <p:nvPr/>
        </p:nvSpPr>
        <p:spPr>
          <a:xfrm>
            <a:off x="3426475" y="5390603"/>
            <a:ext cx="2631425" cy="1314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Object가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이미지 안의 </a:t>
            </a:r>
            <a:r>
              <a:rPr 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어느 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위치에 있는지 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 정보를 출력</a:t>
            </a:r>
            <a:endParaRPr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주로 </a:t>
            </a: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Bounding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box를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이용하여 출력</a:t>
            </a:r>
            <a:endParaRPr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Google Shape;109;p20"/>
          <p:cNvSpPr txBox="1"/>
          <p:nvPr/>
        </p:nvSpPr>
        <p:spPr>
          <a:xfrm>
            <a:off x="6236974" y="5393829"/>
            <a:ext cx="2744875" cy="696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이미지를 </a:t>
            </a: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pixel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단위로 분할한 뒤, 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같은 </a:t>
            </a:r>
            <a:r>
              <a:rPr lang="ko-KR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class인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object들은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같은 색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표시</a:t>
            </a:r>
            <a:endParaRPr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Malgun Gothic"/>
            </a:endParaRPr>
          </a:p>
        </p:txBody>
      </p:sp>
      <p:sp>
        <p:nvSpPr>
          <p:cNvPr id="48" name="Google Shape;110;p20"/>
          <p:cNvSpPr txBox="1"/>
          <p:nvPr/>
        </p:nvSpPr>
        <p:spPr>
          <a:xfrm>
            <a:off x="9047473" y="5419895"/>
            <a:ext cx="27399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semantic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segmentation에서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한발 더 나아가서,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같은 </a:t>
            </a:r>
            <a:r>
              <a:rPr lang="ko-KR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class이더라도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서로 다른 색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주어 구분</a:t>
            </a:r>
            <a:endParaRPr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6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9224323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59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모델 정의</a:t>
            </a:r>
            <a:endParaRPr dirty="0">
              <a:sym typeface="Malgun Gothic"/>
            </a:endParaRPr>
          </a:p>
        </p:txBody>
      </p:sp>
      <p:sp>
        <p:nvSpPr>
          <p:cNvPr id="60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학습</a:t>
            </a:r>
            <a:endParaRPr dirty="0">
              <a:sym typeface="Malgun Gothic"/>
            </a:endParaRPr>
          </a:p>
        </p:txBody>
      </p:sp>
      <p:sp>
        <p:nvSpPr>
          <p:cNvPr id="81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성능</a:t>
            </a:r>
            <a:r>
              <a:rPr lang="en-US" altLang="ko-KR" dirty="0">
                <a:sym typeface="Malgun Gothic"/>
              </a:rPr>
              <a:t> </a:t>
            </a:r>
            <a:r>
              <a:rPr lang="ko-KR" dirty="0">
                <a:sym typeface="Malgun Gothic"/>
              </a:rPr>
              <a:t>평가</a:t>
            </a:r>
            <a:endParaRPr dirty="0">
              <a:sym typeface="Malgun Gothic"/>
            </a:endParaRPr>
          </a:p>
        </p:txBody>
      </p:sp>
      <p:sp>
        <p:nvSpPr>
          <p:cNvPr id="82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83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84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sym typeface="Malgun Gothic"/>
              </a:rPr>
              <a:t>문제 정의</a:t>
            </a:r>
            <a:endParaRPr dirty="0">
              <a:solidFill>
                <a:schemeClr val="bg1">
                  <a:lumMod val="75000"/>
                </a:schemeClr>
              </a:solidFill>
              <a:sym typeface="Malgun Gothic"/>
            </a:endParaRPr>
          </a:p>
        </p:txBody>
      </p:sp>
      <p:sp>
        <p:nvSpPr>
          <p:cNvPr id="50" name="자유형 49"/>
          <p:cNvSpPr/>
          <p:nvPr/>
        </p:nvSpPr>
        <p:spPr>
          <a:xfrm>
            <a:off x="9420483" y="2134799"/>
            <a:ext cx="709114" cy="2043307"/>
          </a:xfrm>
          <a:custGeom>
            <a:avLst/>
            <a:gdLst>
              <a:gd name="connsiteX0" fmla="*/ 355600 w 812800"/>
              <a:gd name="connsiteY0" fmla="*/ 0 h 1402080"/>
              <a:gd name="connsiteX1" fmla="*/ 30480 w 812800"/>
              <a:gd name="connsiteY1" fmla="*/ 182880 h 1402080"/>
              <a:gd name="connsiteX2" fmla="*/ 0 w 812800"/>
              <a:gd name="connsiteY2" fmla="*/ 589280 h 1402080"/>
              <a:gd name="connsiteX3" fmla="*/ 10160 w 812800"/>
              <a:gd name="connsiteY3" fmla="*/ 1178560 h 1402080"/>
              <a:gd name="connsiteX4" fmla="*/ 121920 w 812800"/>
              <a:gd name="connsiteY4" fmla="*/ 1330960 h 1402080"/>
              <a:gd name="connsiteX5" fmla="*/ 487680 w 812800"/>
              <a:gd name="connsiteY5" fmla="*/ 1402080 h 1402080"/>
              <a:gd name="connsiteX6" fmla="*/ 762000 w 812800"/>
              <a:gd name="connsiteY6" fmla="*/ 1300480 h 1402080"/>
              <a:gd name="connsiteX7" fmla="*/ 812800 w 812800"/>
              <a:gd name="connsiteY7" fmla="*/ 1087120 h 1402080"/>
              <a:gd name="connsiteX8" fmla="*/ 802640 w 812800"/>
              <a:gd name="connsiteY8" fmla="*/ 579120 h 1402080"/>
              <a:gd name="connsiteX9" fmla="*/ 802640 w 812800"/>
              <a:gd name="connsiteY9" fmla="*/ 314960 h 1402080"/>
              <a:gd name="connsiteX10" fmla="*/ 690880 w 812800"/>
              <a:gd name="connsiteY10" fmla="*/ 142240 h 1402080"/>
              <a:gd name="connsiteX11" fmla="*/ 447040 w 812800"/>
              <a:gd name="connsiteY11" fmla="*/ 50800 h 1402080"/>
              <a:gd name="connsiteX12" fmla="*/ 355600 w 812800"/>
              <a:gd name="connsiteY12" fmla="*/ 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" h="1402080">
                <a:moveTo>
                  <a:pt x="355600" y="0"/>
                </a:moveTo>
                <a:lnTo>
                  <a:pt x="30480" y="182880"/>
                </a:lnTo>
                <a:lnTo>
                  <a:pt x="0" y="589280"/>
                </a:lnTo>
                <a:lnTo>
                  <a:pt x="10160" y="1178560"/>
                </a:lnTo>
                <a:lnTo>
                  <a:pt x="121920" y="1330960"/>
                </a:lnTo>
                <a:lnTo>
                  <a:pt x="487680" y="1402080"/>
                </a:lnTo>
                <a:lnTo>
                  <a:pt x="762000" y="1300480"/>
                </a:lnTo>
                <a:lnTo>
                  <a:pt x="812800" y="1087120"/>
                </a:lnTo>
                <a:lnTo>
                  <a:pt x="802640" y="579120"/>
                </a:lnTo>
                <a:lnTo>
                  <a:pt x="802640" y="314960"/>
                </a:lnTo>
                <a:lnTo>
                  <a:pt x="690880" y="142240"/>
                </a:lnTo>
                <a:lnTo>
                  <a:pt x="447040" y="50800"/>
                </a:lnTo>
                <a:lnTo>
                  <a:pt x="355600" y="0"/>
                </a:lnTo>
                <a:close/>
              </a:path>
            </a:pathLst>
          </a:cu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6442631" y="1779953"/>
            <a:ext cx="2232000" cy="2512953"/>
            <a:chOff x="9148098" y="2661287"/>
            <a:chExt cx="2558361" cy="2806640"/>
          </a:xfrm>
        </p:grpSpPr>
        <p:pic>
          <p:nvPicPr>
            <p:cNvPr id="53" name="Picture 2" descr="Image result for 수입맥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022"/>
            <a:stretch/>
          </p:blipFill>
          <p:spPr bwMode="auto">
            <a:xfrm>
              <a:off x="9148098" y="2975075"/>
              <a:ext cx="2558361" cy="2492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자유형 53"/>
            <p:cNvSpPr/>
            <p:nvPr/>
          </p:nvSpPr>
          <p:spPr>
            <a:xfrm>
              <a:off x="10007600" y="3062609"/>
              <a:ext cx="812800" cy="2282107"/>
            </a:xfrm>
            <a:custGeom>
              <a:avLst/>
              <a:gdLst>
                <a:gd name="connsiteX0" fmla="*/ 355600 w 812800"/>
                <a:gd name="connsiteY0" fmla="*/ 0 h 1402080"/>
                <a:gd name="connsiteX1" fmla="*/ 30480 w 812800"/>
                <a:gd name="connsiteY1" fmla="*/ 182880 h 1402080"/>
                <a:gd name="connsiteX2" fmla="*/ 0 w 812800"/>
                <a:gd name="connsiteY2" fmla="*/ 589280 h 1402080"/>
                <a:gd name="connsiteX3" fmla="*/ 10160 w 812800"/>
                <a:gd name="connsiteY3" fmla="*/ 1178560 h 1402080"/>
                <a:gd name="connsiteX4" fmla="*/ 121920 w 812800"/>
                <a:gd name="connsiteY4" fmla="*/ 1330960 h 1402080"/>
                <a:gd name="connsiteX5" fmla="*/ 487680 w 812800"/>
                <a:gd name="connsiteY5" fmla="*/ 1402080 h 1402080"/>
                <a:gd name="connsiteX6" fmla="*/ 762000 w 812800"/>
                <a:gd name="connsiteY6" fmla="*/ 1300480 h 1402080"/>
                <a:gd name="connsiteX7" fmla="*/ 812800 w 812800"/>
                <a:gd name="connsiteY7" fmla="*/ 1087120 h 1402080"/>
                <a:gd name="connsiteX8" fmla="*/ 802640 w 812800"/>
                <a:gd name="connsiteY8" fmla="*/ 579120 h 1402080"/>
                <a:gd name="connsiteX9" fmla="*/ 802640 w 812800"/>
                <a:gd name="connsiteY9" fmla="*/ 314960 h 1402080"/>
                <a:gd name="connsiteX10" fmla="*/ 690880 w 812800"/>
                <a:gd name="connsiteY10" fmla="*/ 142240 h 1402080"/>
                <a:gd name="connsiteX11" fmla="*/ 447040 w 812800"/>
                <a:gd name="connsiteY11" fmla="*/ 50800 h 1402080"/>
                <a:gd name="connsiteX12" fmla="*/ 355600 w 812800"/>
                <a:gd name="connsiteY12" fmla="*/ 0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2800" h="1402080">
                  <a:moveTo>
                    <a:pt x="355600" y="0"/>
                  </a:moveTo>
                  <a:lnTo>
                    <a:pt x="30480" y="182880"/>
                  </a:lnTo>
                  <a:lnTo>
                    <a:pt x="0" y="589280"/>
                  </a:lnTo>
                  <a:lnTo>
                    <a:pt x="10160" y="1178560"/>
                  </a:lnTo>
                  <a:lnTo>
                    <a:pt x="121920" y="1330960"/>
                  </a:lnTo>
                  <a:lnTo>
                    <a:pt x="487680" y="1402080"/>
                  </a:lnTo>
                  <a:lnTo>
                    <a:pt x="762000" y="1300480"/>
                  </a:lnTo>
                  <a:lnTo>
                    <a:pt x="812800" y="1087120"/>
                  </a:lnTo>
                  <a:lnTo>
                    <a:pt x="802640" y="579120"/>
                  </a:lnTo>
                  <a:lnTo>
                    <a:pt x="802640" y="314960"/>
                  </a:lnTo>
                  <a:lnTo>
                    <a:pt x="690880" y="142240"/>
                  </a:lnTo>
                  <a:lnTo>
                    <a:pt x="447040" y="508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FF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283599" y="2661287"/>
              <a:ext cx="564448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맥주</a:t>
              </a:r>
              <a:endPara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146113" y="2684029"/>
              <a:ext cx="564448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맥주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0957874" y="2684029"/>
              <a:ext cx="564448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맥주</a:t>
              </a:r>
            </a:p>
          </p:txBody>
        </p:sp>
        <p:sp>
          <p:nvSpPr>
            <p:cNvPr id="86" name="자유형 85"/>
            <p:cNvSpPr/>
            <p:nvPr/>
          </p:nvSpPr>
          <p:spPr>
            <a:xfrm>
              <a:off x="10840720" y="3037427"/>
              <a:ext cx="812800" cy="2282107"/>
            </a:xfrm>
            <a:custGeom>
              <a:avLst/>
              <a:gdLst>
                <a:gd name="connsiteX0" fmla="*/ 355600 w 812800"/>
                <a:gd name="connsiteY0" fmla="*/ 0 h 1402080"/>
                <a:gd name="connsiteX1" fmla="*/ 30480 w 812800"/>
                <a:gd name="connsiteY1" fmla="*/ 182880 h 1402080"/>
                <a:gd name="connsiteX2" fmla="*/ 0 w 812800"/>
                <a:gd name="connsiteY2" fmla="*/ 589280 h 1402080"/>
                <a:gd name="connsiteX3" fmla="*/ 10160 w 812800"/>
                <a:gd name="connsiteY3" fmla="*/ 1178560 h 1402080"/>
                <a:gd name="connsiteX4" fmla="*/ 121920 w 812800"/>
                <a:gd name="connsiteY4" fmla="*/ 1330960 h 1402080"/>
                <a:gd name="connsiteX5" fmla="*/ 487680 w 812800"/>
                <a:gd name="connsiteY5" fmla="*/ 1402080 h 1402080"/>
                <a:gd name="connsiteX6" fmla="*/ 762000 w 812800"/>
                <a:gd name="connsiteY6" fmla="*/ 1300480 h 1402080"/>
                <a:gd name="connsiteX7" fmla="*/ 812800 w 812800"/>
                <a:gd name="connsiteY7" fmla="*/ 1087120 h 1402080"/>
                <a:gd name="connsiteX8" fmla="*/ 802640 w 812800"/>
                <a:gd name="connsiteY8" fmla="*/ 579120 h 1402080"/>
                <a:gd name="connsiteX9" fmla="*/ 802640 w 812800"/>
                <a:gd name="connsiteY9" fmla="*/ 314960 h 1402080"/>
                <a:gd name="connsiteX10" fmla="*/ 690880 w 812800"/>
                <a:gd name="connsiteY10" fmla="*/ 142240 h 1402080"/>
                <a:gd name="connsiteX11" fmla="*/ 447040 w 812800"/>
                <a:gd name="connsiteY11" fmla="*/ 50800 h 1402080"/>
                <a:gd name="connsiteX12" fmla="*/ 355600 w 812800"/>
                <a:gd name="connsiteY12" fmla="*/ 0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2800" h="1402080">
                  <a:moveTo>
                    <a:pt x="355600" y="0"/>
                  </a:moveTo>
                  <a:lnTo>
                    <a:pt x="30480" y="182880"/>
                  </a:lnTo>
                  <a:lnTo>
                    <a:pt x="0" y="589280"/>
                  </a:lnTo>
                  <a:lnTo>
                    <a:pt x="10160" y="1178560"/>
                  </a:lnTo>
                  <a:lnTo>
                    <a:pt x="121920" y="1330960"/>
                  </a:lnTo>
                  <a:lnTo>
                    <a:pt x="487680" y="1402080"/>
                  </a:lnTo>
                  <a:lnTo>
                    <a:pt x="762000" y="1300480"/>
                  </a:lnTo>
                  <a:lnTo>
                    <a:pt x="812800" y="1087120"/>
                  </a:lnTo>
                  <a:lnTo>
                    <a:pt x="802640" y="579120"/>
                  </a:lnTo>
                  <a:lnTo>
                    <a:pt x="802640" y="314960"/>
                  </a:lnTo>
                  <a:lnTo>
                    <a:pt x="690880" y="142240"/>
                  </a:lnTo>
                  <a:lnTo>
                    <a:pt x="447040" y="508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FF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7" name="자유형 86"/>
          <p:cNvSpPr/>
          <p:nvPr/>
        </p:nvSpPr>
        <p:spPr>
          <a:xfrm>
            <a:off x="6469777" y="2133094"/>
            <a:ext cx="709114" cy="2043307"/>
          </a:xfrm>
          <a:custGeom>
            <a:avLst/>
            <a:gdLst>
              <a:gd name="connsiteX0" fmla="*/ 355600 w 812800"/>
              <a:gd name="connsiteY0" fmla="*/ 0 h 1402080"/>
              <a:gd name="connsiteX1" fmla="*/ 30480 w 812800"/>
              <a:gd name="connsiteY1" fmla="*/ 182880 h 1402080"/>
              <a:gd name="connsiteX2" fmla="*/ 0 w 812800"/>
              <a:gd name="connsiteY2" fmla="*/ 589280 h 1402080"/>
              <a:gd name="connsiteX3" fmla="*/ 10160 w 812800"/>
              <a:gd name="connsiteY3" fmla="*/ 1178560 h 1402080"/>
              <a:gd name="connsiteX4" fmla="*/ 121920 w 812800"/>
              <a:gd name="connsiteY4" fmla="*/ 1330960 h 1402080"/>
              <a:gd name="connsiteX5" fmla="*/ 487680 w 812800"/>
              <a:gd name="connsiteY5" fmla="*/ 1402080 h 1402080"/>
              <a:gd name="connsiteX6" fmla="*/ 762000 w 812800"/>
              <a:gd name="connsiteY6" fmla="*/ 1300480 h 1402080"/>
              <a:gd name="connsiteX7" fmla="*/ 812800 w 812800"/>
              <a:gd name="connsiteY7" fmla="*/ 1087120 h 1402080"/>
              <a:gd name="connsiteX8" fmla="*/ 802640 w 812800"/>
              <a:gd name="connsiteY8" fmla="*/ 579120 h 1402080"/>
              <a:gd name="connsiteX9" fmla="*/ 802640 w 812800"/>
              <a:gd name="connsiteY9" fmla="*/ 314960 h 1402080"/>
              <a:gd name="connsiteX10" fmla="*/ 690880 w 812800"/>
              <a:gd name="connsiteY10" fmla="*/ 142240 h 1402080"/>
              <a:gd name="connsiteX11" fmla="*/ 447040 w 812800"/>
              <a:gd name="connsiteY11" fmla="*/ 50800 h 1402080"/>
              <a:gd name="connsiteX12" fmla="*/ 355600 w 812800"/>
              <a:gd name="connsiteY12" fmla="*/ 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" h="1402080">
                <a:moveTo>
                  <a:pt x="355600" y="0"/>
                </a:moveTo>
                <a:lnTo>
                  <a:pt x="30480" y="182880"/>
                </a:lnTo>
                <a:lnTo>
                  <a:pt x="0" y="589280"/>
                </a:lnTo>
                <a:lnTo>
                  <a:pt x="10160" y="1178560"/>
                </a:lnTo>
                <a:lnTo>
                  <a:pt x="121920" y="1330960"/>
                </a:lnTo>
                <a:lnTo>
                  <a:pt x="487680" y="1402080"/>
                </a:lnTo>
                <a:lnTo>
                  <a:pt x="762000" y="1300480"/>
                </a:lnTo>
                <a:lnTo>
                  <a:pt x="812800" y="1087120"/>
                </a:lnTo>
                <a:lnTo>
                  <a:pt x="802640" y="579120"/>
                </a:lnTo>
                <a:lnTo>
                  <a:pt x="802640" y="314960"/>
                </a:lnTo>
                <a:lnTo>
                  <a:pt x="690880" y="142240"/>
                </a:lnTo>
                <a:lnTo>
                  <a:pt x="447040" y="508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296692" y="0"/>
            <a:ext cx="9189598" cy="6960476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6986028" y="2952662"/>
            <a:ext cx="1685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</a:rPr>
              <a:t>CNN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73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0" y="3879298"/>
            <a:ext cx="12192000" cy="2978702"/>
          </a:xfrm>
          <a:prstGeom prst="rect">
            <a:avLst/>
          </a:prstGeom>
          <a:solidFill>
            <a:srgbClr val="FEC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2633" y="282150"/>
            <a:ext cx="132119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03#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모델 정의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Google Shape;126;g7b9d863376_0_21"/>
          <p:cNvSpPr txBox="1"/>
          <p:nvPr/>
        </p:nvSpPr>
        <p:spPr>
          <a:xfrm>
            <a:off x="686573" y="4384482"/>
            <a:ext cx="230686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Classification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(CNN)</a:t>
            </a:r>
            <a:endParaRPr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7" name="Google Shape;129;g7b9d863376_0_21"/>
          <p:cNvSpPr/>
          <p:nvPr/>
        </p:nvSpPr>
        <p:spPr>
          <a:xfrm>
            <a:off x="1560255" y="5117382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6;g7b9d863376_0_21"/>
          <p:cNvSpPr txBox="1"/>
          <p:nvPr/>
        </p:nvSpPr>
        <p:spPr>
          <a:xfrm>
            <a:off x="6546289" y="4387788"/>
            <a:ext cx="209715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Semantic Segmentation</a:t>
            </a:r>
            <a:endParaRPr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0" name="Google Shape;129;g7b9d863376_0_21"/>
          <p:cNvSpPr/>
          <p:nvPr/>
        </p:nvSpPr>
        <p:spPr>
          <a:xfrm>
            <a:off x="7315114" y="5117382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Picture 2" descr="Image result for 수입맥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22"/>
          <a:stretch/>
        </p:blipFill>
        <p:spPr bwMode="auto">
          <a:xfrm>
            <a:off x="716399" y="2062613"/>
            <a:ext cx="2232000" cy="217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그룹 61"/>
          <p:cNvGrpSpPr/>
          <p:nvPr/>
        </p:nvGrpSpPr>
        <p:grpSpPr>
          <a:xfrm>
            <a:off x="3579515" y="2062612"/>
            <a:ext cx="2232000" cy="2232000"/>
            <a:chOff x="3334276" y="2975075"/>
            <a:chExt cx="2558361" cy="2492852"/>
          </a:xfrm>
        </p:grpSpPr>
        <p:pic>
          <p:nvPicPr>
            <p:cNvPr id="63" name="Picture 2" descr="Image result for 수입맥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022"/>
            <a:stretch/>
          </p:blipFill>
          <p:spPr bwMode="auto">
            <a:xfrm>
              <a:off x="3334276" y="2975075"/>
              <a:ext cx="2558361" cy="2492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4141016" y="3474720"/>
              <a:ext cx="878024" cy="1371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9393337" y="1781658"/>
            <a:ext cx="2232000" cy="2512953"/>
            <a:chOff x="9148098" y="2661287"/>
            <a:chExt cx="2558361" cy="2806640"/>
          </a:xfrm>
        </p:grpSpPr>
        <p:pic>
          <p:nvPicPr>
            <p:cNvPr id="74" name="Picture 2" descr="Image result for 수입맥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022"/>
            <a:stretch/>
          </p:blipFill>
          <p:spPr bwMode="auto">
            <a:xfrm>
              <a:off x="9148098" y="2975075"/>
              <a:ext cx="2558361" cy="2492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자유형 75"/>
            <p:cNvSpPr/>
            <p:nvPr/>
          </p:nvSpPr>
          <p:spPr>
            <a:xfrm>
              <a:off x="10007600" y="3062609"/>
              <a:ext cx="812800" cy="2282107"/>
            </a:xfrm>
            <a:custGeom>
              <a:avLst/>
              <a:gdLst>
                <a:gd name="connsiteX0" fmla="*/ 355600 w 812800"/>
                <a:gd name="connsiteY0" fmla="*/ 0 h 1402080"/>
                <a:gd name="connsiteX1" fmla="*/ 30480 w 812800"/>
                <a:gd name="connsiteY1" fmla="*/ 182880 h 1402080"/>
                <a:gd name="connsiteX2" fmla="*/ 0 w 812800"/>
                <a:gd name="connsiteY2" fmla="*/ 589280 h 1402080"/>
                <a:gd name="connsiteX3" fmla="*/ 10160 w 812800"/>
                <a:gd name="connsiteY3" fmla="*/ 1178560 h 1402080"/>
                <a:gd name="connsiteX4" fmla="*/ 121920 w 812800"/>
                <a:gd name="connsiteY4" fmla="*/ 1330960 h 1402080"/>
                <a:gd name="connsiteX5" fmla="*/ 487680 w 812800"/>
                <a:gd name="connsiteY5" fmla="*/ 1402080 h 1402080"/>
                <a:gd name="connsiteX6" fmla="*/ 762000 w 812800"/>
                <a:gd name="connsiteY6" fmla="*/ 1300480 h 1402080"/>
                <a:gd name="connsiteX7" fmla="*/ 812800 w 812800"/>
                <a:gd name="connsiteY7" fmla="*/ 1087120 h 1402080"/>
                <a:gd name="connsiteX8" fmla="*/ 802640 w 812800"/>
                <a:gd name="connsiteY8" fmla="*/ 579120 h 1402080"/>
                <a:gd name="connsiteX9" fmla="*/ 802640 w 812800"/>
                <a:gd name="connsiteY9" fmla="*/ 314960 h 1402080"/>
                <a:gd name="connsiteX10" fmla="*/ 690880 w 812800"/>
                <a:gd name="connsiteY10" fmla="*/ 142240 h 1402080"/>
                <a:gd name="connsiteX11" fmla="*/ 447040 w 812800"/>
                <a:gd name="connsiteY11" fmla="*/ 50800 h 1402080"/>
                <a:gd name="connsiteX12" fmla="*/ 355600 w 812800"/>
                <a:gd name="connsiteY12" fmla="*/ 0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2800" h="1402080">
                  <a:moveTo>
                    <a:pt x="355600" y="0"/>
                  </a:moveTo>
                  <a:lnTo>
                    <a:pt x="30480" y="182880"/>
                  </a:lnTo>
                  <a:lnTo>
                    <a:pt x="0" y="589280"/>
                  </a:lnTo>
                  <a:lnTo>
                    <a:pt x="10160" y="1178560"/>
                  </a:lnTo>
                  <a:lnTo>
                    <a:pt x="121920" y="1330960"/>
                  </a:lnTo>
                  <a:lnTo>
                    <a:pt x="487680" y="1402080"/>
                  </a:lnTo>
                  <a:lnTo>
                    <a:pt x="762000" y="1300480"/>
                  </a:lnTo>
                  <a:lnTo>
                    <a:pt x="812800" y="1087120"/>
                  </a:lnTo>
                  <a:lnTo>
                    <a:pt x="802640" y="579120"/>
                  </a:lnTo>
                  <a:lnTo>
                    <a:pt x="802640" y="314960"/>
                  </a:lnTo>
                  <a:lnTo>
                    <a:pt x="690880" y="142240"/>
                  </a:lnTo>
                  <a:lnTo>
                    <a:pt x="447040" y="508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FF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9194800" y="2661287"/>
              <a:ext cx="691227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defRPr>
              </a:lvl1pPr>
            </a:lstStyle>
            <a:p>
              <a:r>
                <a:rPr lang="ko-KR" altLang="en-US" dirty="0"/>
                <a:t>맥주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040098" y="2684029"/>
              <a:ext cx="691227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defRPr>
              </a:lvl1pPr>
            </a:lstStyle>
            <a:p>
              <a:r>
                <a:rPr lang="ko-KR" altLang="en-US" dirty="0"/>
                <a:t>맥주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0902680" y="2684029"/>
              <a:ext cx="691227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defRPr>
              </a:lvl1pPr>
            </a:lstStyle>
            <a:p>
              <a:r>
                <a:rPr lang="ko-KR" altLang="en-US" dirty="0"/>
                <a:t>맥주</a:t>
              </a:r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10840720" y="3037427"/>
              <a:ext cx="812800" cy="2282107"/>
            </a:xfrm>
            <a:custGeom>
              <a:avLst/>
              <a:gdLst>
                <a:gd name="connsiteX0" fmla="*/ 355600 w 812800"/>
                <a:gd name="connsiteY0" fmla="*/ 0 h 1402080"/>
                <a:gd name="connsiteX1" fmla="*/ 30480 w 812800"/>
                <a:gd name="connsiteY1" fmla="*/ 182880 h 1402080"/>
                <a:gd name="connsiteX2" fmla="*/ 0 w 812800"/>
                <a:gd name="connsiteY2" fmla="*/ 589280 h 1402080"/>
                <a:gd name="connsiteX3" fmla="*/ 10160 w 812800"/>
                <a:gd name="connsiteY3" fmla="*/ 1178560 h 1402080"/>
                <a:gd name="connsiteX4" fmla="*/ 121920 w 812800"/>
                <a:gd name="connsiteY4" fmla="*/ 1330960 h 1402080"/>
                <a:gd name="connsiteX5" fmla="*/ 487680 w 812800"/>
                <a:gd name="connsiteY5" fmla="*/ 1402080 h 1402080"/>
                <a:gd name="connsiteX6" fmla="*/ 762000 w 812800"/>
                <a:gd name="connsiteY6" fmla="*/ 1300480 h 1402080"/>
                <a:gd name="connsiteX7" fmla="*/ 812800 w 812800"/>
                <a:gd name="connsiteY7" fmla="*/ 1087120 h 1402080"/>
                <a:gd name="connsiteX8" fmla="*/ 802640 w 812800"/>
                <a:gd name="connsiteY8" fmla="*/ 579120 h 1402080"/>
                <a:gd name="connsiteX9" fmla="*/ 802640 w 812800"/>
                <a:gd name="connsiteY9" fmla="*/ 314960 h 1402080"/>
                <a:gd name="connsiteX10" fmla="*/ 690880 w 812800"/>
                <a:gd name="connsiteY10" fmla="*/ 142240 h 1402080"/>
                <a:gd name="connsiteX11" fmla="*/ 447040 w 812800"/>
                <a:gd name="connsiteY11" fmla="*/ 50800 h 1402080"/>
                <a:gd name="connsiteX12" fmla="*/ 355600 w 812800"/>
                <a:gd name="connsiteY12" fmla="*/ 0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2800" h="1402080">
                  <a:moveTo>
                    <a:pt x="355600" y="0"/>
                  </a:moveTo>
                  <a:lnTo>
                    <a:pt x="30480" y="182880"/>
                  </a:lnTo>
                  <a:lnTo>
                    <a:pt x="0" y="589280"/>
                  </a:lnTo>
                  <a:lnTo>
                    <a:pt x="10160" y="1178560"/>
                  </a:lnTo>
                  <a:lnTo>
                    <a:pt x="121920" y="1330960"/>
                  </a:lnTo>
                  <a:lnTo>
                    <a:pt x="487680" y="1402080"/>
                  </a:lnTo>
                  <a:lnTo>
                    <a:pt x="762000" y="1300480"/>
                  </a:lnTo>
                  <a:lnTo>
                    <a:pt x="812800" y="1087120"/>
                  </a:lnTo>
                  <a:lnTo>
                    <a:pt x="802640" y="579120"/>
                  </a:lnTo>
                  <a:lnTo>
                    <a:pt x="802640" y="314960"/>
                  </a:lnTo>
                  <a:lnTo>
                    <a:pt x="690880" y="142240"/>
                  </a:lnTo>
                  <a:lnTo>
                    <a:pt x="447040" y="508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0070C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Google Shape;126;g7b9d863376_0_21"/>
          <p:cNvSpPr txBox="1"/>
          <p:nvPr/>
        </p:nvSpPr>
        <p:spPr>
          <a:xfrm>
            <a:off x="3619247" y="4384482"/>
            <a:ext cx="209715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Object Localization</a:t>
            </a:r>
            <a:endParaRPr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2" name="Google Shape;129;g7b9d863376_0_21"/>
          <p:cNvSpPr/>
          <p:nvPr/>
        </p:nvSpPr>
        <p:spPr>
          <a:xfrm>
            <a:off x="4388072" y="5121831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6;g7b9d863376_0_21"/>
          <p:cNvSpPr txBox="1"/>
          <p:nvPr/>
        </p:nvSpPr>
        <p:spPr>
          <a:xfrm>
            <a:off x="9482001" y="4384482"/>
            <a:ext cx="209715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Instance Segmentation</a:t>
            </a:r>
            <a:endParaRPr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4" name="Google Shape;129;g7b9d863376_0_21"/>
          <p:cNvSpPr/>
          <p:nvPr/>
        </p:nvSpPr>
        <p:spPr>
          <a:xfrm>
            <a:off x="10250826" y="5114076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20"/>
          <p:cNvSpPr txBox="1"/>
          <p:nvPr/>
        </p:nvSpPr>
        <p:spPr>
          <a:xfrm>
            <a:off x="545377" y="5419904"/>
            <a:ext cx="27399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이미지에 </a:t>
            </a:r>
            <a:r>
              <a:rPr lang="ko-KR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class를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할당</a:t>
            </a:r>
            <a:endParaRPr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Google Shape;105;p20"/>
          <p:cNvSpPr txBox="1"/>
          <p:nvPr/>
        </p:nvSpPr>
        <p:spPr>
          <a:xfrm>
            <a:off x="3426475" y="5390603"/>
            <a:ext cx="2631425" cy="1314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Object가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이미지 안의 </a:t>
            </a:r>
            <a:r>
              <a:rPr 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어느 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위치에 있는지 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 정보를 출력</a:t>
            </a:r>
            <a:endParaRPr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주로 </a:t>
            </a: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Bounding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box를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이용하여 출력</a:t>
            </a:r>
            <a:endParaRPr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Google Shape;109;p20"/>
          <p:cNvSpPr txBox="1"/>
          <p:nvPr/>
        </p:nvSpPr>
        <p:spPr>
          <a:xfrm>
            <a:off x="6236974" y="5393829"/>
            <a:ext cx="2744875" cy="696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이미지를 </a:t>
            </a: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pixel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단위로 분할한 뒤, 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같은 </a:t>
            </a:r>
            <a:r>
              <a:rPr lang="ko-KR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class인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object들은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같은 색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표시</a:t>
            </a:r>
            <a:endParaRPr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Malgun Gothic"/>
            </a:endParaRPr>
          </a:p>
        </p:txBody>
      </p:sp>
      <p:sp>
        <p:nvSpPr>
          <p:cNvPr id="48" name="Google Shape;110;p20"/>
          <p:cNvSpPr txBox="1"/>
          <p:nvPr/>
        </p:nvSpPr>
        <p:spPr>
          <a:xfrm>
            <a:off x="9047473" y="5419895"/>
            <a:ext cx="27399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semantic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segmentation에서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한발 더 나아가서,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같은 </a:t>
            </a:r>
            <a:r>
              <a:rPr lang="ko-KR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class이더라도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서로 다른 색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주어 구분</a:t>
            </a:r>
            <a:endParaRPr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6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9224323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59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모델 정의</a:t>
            </a:r>
            <a:endParaRPr dirty="0">
              <a:sym typeface="Malgun Gothic"/>
            </a:endParaRPr>
          </a:p>
        </p:txBody>
      </p:sp>
      <p:sp>
        <p:nvSpPr>
          <p:cNvPr id="60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학습</a:t>
            </a:r>
            <a:endParaRPr dirty="0">
              <a:sym typeface="Malgun Gothic"/>
            </a:endParaRPr>
          </a:p>
        </p:txBody>
      </p:sp>
      <p:sp>
        <p:nvSpPr>
          <p:cNvPr id="81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성능</a:t>
            </a:r>
            <a:r>
              <a:rPr lang="en-US" altLang="ko-KR" dirty="0">
                <a:sym typeface="Malgun Gothic"/>
              </a:rPr>
              <a:t> </a:t>
            </a:r>
            <a:r>
              <a:rPr lang="ko-KR" dirty="0">
                <a:sym typeface="Malgun Gothic"/>
              </a:rPr>
              <a:t>평가</a:t>
            </a:r>
            <a:endParaRPr dirty="0">
              <a:sym typeface="Malgun Gothic"/>
            </a:endParaRPr>
          </a:p>
        </p:txBody>
      </p:sp>
      <p:sp>
        <p:nvSpPr>
          <p:cNvPr id="82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83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84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sym typeface="Malgun Gothic"/>
              </a:rPr>
              <a:t>문제 정의</a:t>
            </a:r>
            <a:endParaRPr dirty="0">
              <a:solidFill>
                <a:schemeClr val="bg1">
                  <a:lumMod val="75000"/>
                </a:schemeClr>
              </a:solidFill>
              <a:sym typeface="Malgun Gothic"/>
            </a:endParaRPr>
          </a:p>
        </p:txBody>
      </p:sp>
      <p:sp>
        <p:nvSpPr>
          <p:cNvPr id="50" name="자유형 49"/>
          <p:cNvSpPr/>
          <p:nvPr/>
        </p:nvSpPr>
        <p:spPr>
          <a:xfrm>
            <a:off x="9420483" y="2134799"/>
            <a:ext cx="709114" cy="2043307"/>
          </a:xfrm>
          <a:custGeom>
            <a:avLst/>
            <a:gdLst>
              <a:gd name="connsiteX0" fmla="*/ 355600 w 812800"/>
              <a:gd name="connsiteY0" fmla="*/ 0 h 1402080"/>
              <a:gd name="connsiteX1" fmla="*/ 30480 w 812800"/>
              <a:gd name="connsiteY1" fmla="*/ 182880 h 1402080"/>
              <a:gd name="connsiteX2" fmla="*/ 0 w 812800"/>
              <a:gd name="connsiteY2" fmla="*/ 589280 h 1402080"/>
              <a:gd name="connsiteX3" fmla="*/ 10160 w 812800"/>
              <a:gd name="connsiteY3" fmla="*/ 1178560 h 1402080"/>
              <a:gd name="connsiteX4" fmla="*/ 121920 w 812800"/>
              <a:gd name="connsiteY4" fmla="*/ 1330960 h 1402080"/>
              <a:gd name="connsiteX5" fmla="*/ 487680 w 812800"/>
              <a:gd name="connsiteY5" fmla="*/ 1402080 h 1402080"/>
              <a:gd name="connsiteX6" fmla="*/ 762000 w 812800"/>
              <a:gd name="connsiteY6" fmla="*/ 1300480 h 1402080"/>
              <a:gd name="connsiteX7" fmla="*/ 812800 w 812800"/>
              <a:gd name="connsiteY7" fmla="*/ 1087120 h 1402080"/>
              <a:gd name="connsiteX8" fmla="*/ 802640 w 812800"/>
              <a:gd name="connsiteY8" fmla="*/ 579120 h 1402080"/>
              <a:gd name="connsiteX9" fmla="*/ 802640 w 812800"/>
              <a:gd name="connsiteY9" fmla="*/ 314960 h 1402080"/>
              <a:gd name="connsiteX10" fmla="*/ 690880 w 812800"/>
              <a:gd name="connsiteY10" fmla="*/ 142240 h 1402080"/>
              <a:gd name="connsiteX11" fmla="*/ 447040 w 812800"/>
              <a:gd name="connsiteY11" fmla="*/ 50800 h 1402080"/>
              <a:gd name="connsiteX12" fmla="*/ 355600 w 812800"/>
              <a:gd name="connsiteY12" fmla="*/ 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" h="1402080">
                <a:moveTo>
                  <a:pt x="355600" y="0"/>
                </a:moveTo>
                <a:lnTo>
                  <a:pt x="30480" y="182880"/>
                </a:lnTo>
                <a:lnTo>
                  <a:pt x="0" y="589280"/>
                </a:lnTo>
                <a:lnTo>
                  <a:pt x="10160" y="1178560"/>
                </a:lnTo>
                <a:lnTo>
                  <a:pt x="121920" y="1330960"/>
                </a:lnTo>
                <a:lnTo>
                  <a:pt x="487680" y="1402080"/>
                </a:lnTo>
                <a:lnTo>
                  <a:pt x="762000" y="1300480"/>
                </a:lnTo>
                <a:lnTo>
                  <a:pt x="812800" y="1087120"/>
                </a:lnTo>
                <a:lnTo>
                  <a:pt x="802640" y="579120"/>
                </a:lnTo>
                <a:lnTo>
                  <a:pt x="802640" y="314960"/>
                </a:lnTo>
                <a:lnTo>
                  <a:pt x="690880" y="142240"/>
                </a:lnTo>
                <a:lnTo>
                  <a:pt x="447040" y="50800"/>
                </a:lnTo>
                <a:lnTo>
                  <a:pt x="355600" y="0"/>
                </a:lnTo>
                <a:close/>
              </a:path>
            </a:pathLst>
          </a:cu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6442631" y="1779953"/>
            <a:ext cx="2232000" cy="2512953"/>
            <a:chOff x="9148098" y="2661287"/>
            <a:chExt cx="2558361" cy="2806640"/>
          </a:xfrm>
        </p:grpSpPr>
        <p:pic>
          <p:nvPicPr>
            <p:cNvPr id="53" name="Picture 2" descr="Image result for 수입맥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022"/>
            <a:stretch/>
          </p:blipFill>
          <p:spPr bwMode="auto">
            <a:xfrm>
              <a:off x="9148098" y="2975075"/>
              <a:ext cx="2558361" cy="2492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자유형 53"/>
            <p:cNvSpPr/>
            <p:nvPr/>
          </p:nvSpPr>
          <p:spPr>
            <a:xfrm>
              <a:off x="10007600" y="3062609"/>
              <a:ext cx="812800" cy="2282107"/>
            </a:xfrm>
            <a:custGeom>
              <a:avLst/>
              <a:gdLst>
                <a:gd name="connsiteX0" fmla="*/ 355600 w 812800"/>
                <a:gd name="connsiteY0" fmla="*/ 0 h 1402080"/>
                <a:gd name="connsiteX1" fmla="*/ 30480 w 812800"/>
                <a:gd name="connsiteY1" fmla="*/ 182880 h 1402080"/>
                <a:gd name="connsiteX2" fmla="*/ 0 w 812800"/>
                <a:gd name="connsiteY2" fmla="*/ 589280 h 1402080"/>
                <a:gd name="connsiteX3" fmla="*/ 10160 w 812800"/>
                <a:gd name="connsiteY3" fmla="*/ 1178560 h 1402080"/>
                <a:gd name="connsiteX4" fmla="*/ 121920 w 812800"/>
                <a:gd name="connsiteY4" fmla="*/ 1330960 h 1402080"/>
                <a:gd name="connsiteX5" fmla="*/ 487680 w 812800"/>
                <a:gd name="connsiteY5" fmla="*/ 1402080 h 1402080"/>
                <a:gd name="connsiteX6" fmla="*/ 762000 w 812800"/>
                <a:gd name="connsiteY6" fmla="*/ 1300480 h 1402080"/>
                <a:gd name="connsiteX7" fmla="*/ 812800 w 812800"/>
                <a:gd name="connsiteY7" fmla="*/ 1087120 h 1402080"/>
                <a:gd name="connsiteX8" fmla="*/ 802640 w 812800"/>
                <a:gd name="connsiteY8" fmla="*/ 579120 h 1402080"/>
                <a:gd name="connsiteX9" fmla="*/ 802640 w 812800"/>
                <a:gd name="connsiteY9" fmla="*/ 314960 h 1402080"/>
                <a:gd name="connsiteX10" fmla="*/ 690880 w 812800"/>
                <a:gd name="connsiteY10" fmla="*/ 142240 h 1402080"/>
                <a:gd name="connsiteX11" fmla="*/ 447040 w 812800"/>
                <a:gd name="connsiteY11" fmla="*/ 50800 h 1402080"/>
                <a:gd name="connsiteX12" fmla="*/ 355600 w 812800"/>
                <a:gd name="connsiteY12" fmla="*/ 0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2800" h="1402080">
                  <a:moveTo>
                    <a:pt x="355600" y="0"/>
                  </a:moveTo>
                  <a:lnTo>
                    <a:pt x="30480" y="182880"/>
                  </a:lnTo>
                  <a:lnTo>
                    <a:pt x="0" y="589280"/>
                  </a:lnTo>
                  <a:lnTo>
                    <a:pt x="10160" y="1178560"/>
                  </a:lnTo>
                  <a:lnTo>
                    <a:pt x="121920" y="1330960"/>
                  </a:lnTo>
                  <a:lnTo>
                    <a:pt x="487680" y="1402080"/>
                  </a:lnTo>
                  <a:lnTo>
                    <a:pt x="762000" y="1300480"/>
                  </a:lnTo>
                  <a:lnTo>
                    <a:pt x="812800" y="1087120"/>
                  </a:lnTo>
                  <a:lnTo>
                    <a:pt x="802640" y="579120"/>
                  </a:lnTo>
                  <a:lnTo>
                    <a:pt x="802640" y="314960"/>
                  </a:lnTo>
                  <a:lnTo>
                    <a:pt x="690880" y="142240"/>
                  </a:lnTo>
                  <a:lnTo>
                    <a:pt x="447040" y="508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FF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283599" y="2661287"/>
              <a:ext cx="564448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맥주</a:t>
              </a:r>
              <a:endPara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146113" y="2684029"/>
              <a:ext cx="564448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맥주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0957874" y="2684029"/>
              <a:ext cx="564448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맥주</a:t>
              </a:r>
            </a:p>
          </p:txBody>
        </p:sp>
        <p:sp>
          <p:nvSpPr>
            <p:cNvPr id="86" name="자유형 85"/>
            <p:cNvSpPr/>
            <p:nvPr/>
          </p:nvSpPr>
          <p:spPr>
            <a:xfrm>
              <a:off x="10840720" y="3037427"/>
              <a:ext cx="812800" cy="2282107"/>
            </a:xfrm>
            <a:custGeom>
              <a:avLst/>
              <a:gdLst>
                <a:gd name="connsiteX0" fmla="*/ 355600 w 812800"/>
                <a:gd name="connsiteY0" fmla="*/ 0 h 1402080"/>
                <a:gd name="connsiteX1" fmla="*/ 30480 w 812800"/>
                <a:gd name="connsiteY1" fmla="*/ 182880 h 1402080"/>
                <a:gd name="connsiteX2" fmla="*/ 0 w 812800"/>
                <a:gd name="connsiteY2" fmla="*/ 589280 h 1402080"/>
                <a:gd name="connsiteX3" fmla="*/ 10160 w 812800"/>
                <a:gd name="connsiteY3" fmla="*/ 1178560 h 1402080"/>
                <a:gd name="connsiteX4" fmla="*/ 121920 w 812800"/>
                <a:gd name="connsiteY4" fmla="*/ 1330960 h 1402080"/>
                <a:gd name="connsiteX5" fmla="*/ 487680 w 812800"/>
                <a:gd name="connsiteY5" fmla="*/ 1402080 h 1402080"/>
                <a:gd name="connsiteX6" fmla="*/ 762000 w 812800"/>
                <a:gd name="connsiteY6" fmla="*/ 1300480 h 1402080"/>
                <a:gd name="connsiteX7" fmla="*/ 812800 w 812800"/>
                <a:gd name="connsiteY7" fmla="*/ 1087120 h 1402080"/>
                <a:gd name="connsiteX8" fmla="*/ 802640 w 812800"/>
                <a:gd name="connsiteY8" fmla="*/ 579120 h 1402080"/>
                <a:gd name="connsiteX9" fmla="*/ 802640 w 812800"/>
                <a:gd name="connsiteY9" fmla="*/ 314960 h 1402080"/>
                <a:gd name="connsiteX10" fmla="*/ 690880 w 812800"/>
                <a:gd name="connsiteY10" fmla="*/ 142240 h 1402080"/>
                <a:gd name="connsiteX11" fmla="*/ 447040 w 812800"/>
                <a:gd name="connsiteY11" fmla="*/ 50800 h 1402080"/>
                <a:gd name="connsiteX12" fmla="*/ 355600 w 812800"/>
                <a:gd name="connsiteY12" fmla="*/ 0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2800" h="1402080">
                  <a:moveTo>
                    <a:pt x="355600" y="0"/>
                  </a:moveTo>
                  <a:lnTo>
                    <a:pt x="30480" y="182880"/>
                  </a:lnTo>
                  <a:lnTo>
                    <a:pt x="0" y="589280"/>
                  </a:lnTo>
                  <a:lnTo>
                    <a:pt x="10160" y="1178560"/>
                  </a:lnTo>
                  <a:lnTo>
                    <a:pt x="121920" y="1330960"/>
                  </a:lnTo>
                  <a:lnTo>
                    <a:pt x="487680" y="1402080"/>
                  </a:lnTo>
                  <a:lnTo>
                    <a:pt x="762000" y="1300480"/>
                  </a:lnTo>
                  <a:lnTo>
                    <a:pt x="812800" y="1087120"/>
                  </a:lnTo>
                  <a:lnTo>
                    <a:pt x="802640" y="579120"/>
                  </a:lnTo>
                  <a:lnTo>
                    <a:pt x="802640" y="314960"/>
                  </a:lnTo>
                  <a:lnTo>
                    <a:pt x="690880" y="142240"/>
                  </a:lnTo>
                  <a:lnTo>
                    <a:pt x="447040" y="508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FF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7" name="자유형 86"/>
          <p:cNvSpPr/>
          <p:nvPr/>
        </p:nvSpPr>
        <p:spPr>
          <a:xfrm>
            <a:off x="6469777" y="2133094"/>
            <a:ext cx="709114" cy="2043307"/>
          </a:xfrm>
          <a:custGeom>
            <a:avLst/>
            <a:gdLst>
              <a:gd name="connsiteX0" fmla="*/ 355600 w 812800"/>
              <a:gd name="connsiteY0" fmla="*/ 0 h 1402080"/>
              <a:gd name="connsiteX1" fmla="*/ 30480 w 812800"/>
              <a:gd name="connsiteY1" fmla="*/ 182880 h 1402080"/>
              <a:gd name="connsiteX2" fmla="*/ 0 w 812800"/>
              <a:gd name="connsiteY2" fmla="*/ 589280 h 1402080"/>
              <a:gd name="connsiteX3" fmla="*/ 10160 w 812800"/>
              <a:gd name="connsiteY3" fmla="*/ 1178560 h 1402080"/>
              <a:gd name="connsiteX4" fmla="*/ 121920 w 812800"/>
              <a:gd name="connsiteY4" fmla="*/ 1330960 h 1402080"/>
              <a:gd name="connsiteX5" fmla="*/ 487680 w 812800"/>
              <a:gd name="connsiteY5" fmla="*/ 1402080 h 1402080"/>
              <a:gd name="connsiteX6" fmla="*/ 762000 w 812800"/>
              <a:gd name="connsiteY6" fmla="*/ 1300480 h 1402080"/>
              <a:gd name="connsiteX7" fmla="*/ 812800 w 812800"/>
              <a:gd name="connsiteY7" fmla="*/ 1087120 h 1402080"/>
              <a:gd name="connsiteX8" fmla="*/ 802640 w 812800"/>
              <a:gd name="connsiteY8" fmla="*/ 579120 h 1402080"/>
              <a:gd name="connsiteX9" fmla="*/ 802640 w 812800"/>
              <a:gd name="connsiteY9" fmla="*/ 314960 h 1402080"/>
              <a:gd name="connsiteX10" fmla="*/ 690880 w 812800"/>
              <a:gd name="connsiteY10" fmla="*/ 142240 h 1402080"/>
              <a:gd name="connsiteX11" fmla="*/ 447040 w 812800"/>
              <a:gd name="connsiteY11" fmla="*/ 50800 h 1402080"/>
              <a:gd name="connsiteX12" fmla="*/ 355600 w 812800"/>
              <a:gd name="connsiteY12" fmla="*/ 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" h="1402080">
                <a:moveTo>
                  <a:pt x="355600" y="0"/>
                </a:moveTo>
                <a:lnTo>
                  <a:pt x="30480" y="182880"/>
                </a:lnTo>
                <a:lnTo>
                  <a:pt x="0" y="589280"/>
                </a:lnTo>
                <a:lnTo>
                  <a:pt x="10160" y="1178560"/>
                </a:lnTo>
                <a:lnTo>
                  <a:pt x="121920" y="1330960"/>
                </a:lnTo>
                <a:lnTo>
                  <a:pt x="487680" y="1402080"/>
                </a:lnTo>
                <a:lnTo>
                  <a:pt x="762000" y="1300480"/>
                </a:lnTo>
                <a:lnTo>
                  <a:pt x="812800" y="1087120"/>
                </a:lnTo>
                <a:lnTo>
                  <a:pt x="802640" y="579120"/>
                </a:lnTo>
                <a:lnTo>
                  <a:pt x="802640" y="314960"/>
                </a:lnTo>
                <a:lnTo>
                  <a:pt x="690880" y="142240"/>
                </a:lnTo>
                <a:lnTo>
                  <a:pt x="447040" y="508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166372" y="-23247"/>
            <a:ext cx="6319917" cy="6960476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6515342" y="2047402"/>
            <a:ext cx="56861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</a:rPr>
              <a:t>Object Detection</a:t>
            </a:r>
          </a:p>
          <a:p>
            <a:r>
              <a:rPr lang="en-US" altLang="ko-KR" sz="5400" b="1" dirty="0" smtClean="0">
                <a:solidFill>
                  <a:schemeClr val="bg1"/>
                </a:solidFill>
              </a:rPr>
              <a:t>1. YOLO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77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0" y="3879298"/>
            <a:ext cx="12192000" cy="2978702"/>
          </a:xfrm>
          <a:prstGeom prst="rect">
            <a:avLst/>
          </a:prstGeom>
          <a:solidFill>
            <a:srgbClr val="FEC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2633" y="282150"/>
            <a:ext cx="132119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03#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모델 정의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Google Shape;126;g7b9d863376_0_21"/>
          <p:cNvSpPr txBox="1"/>
          <p:nvPr/>
        </p:nvSpPr>
        <p:spPr>
          <a:xfrm>
            <a:off x="686573" y="4384482"/>
            <a:ext cx="2306865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Classification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(CNN)</a:t>
            </a:r>
            <a:endParaRPr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7" name="Google Shape;129;g7b9d863376_0_21"/>
          <p:cNvSpPr/>
          <p:nvPr/>
        </p:nvSpPr>
        <p:spPr>
          <a:xfrm>
            <a:off x="1560255" y="5117382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6;g7b9d863376_0_21"/>
          <p:cNvSpPr txBox="1"/>
          <p:nvPr/>
        </p:nvSpPr>
        <p:spPr>
          <a:xfrm>
            <a:off x="6546289" y="4387788"/>
            <a:ext cx="209715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Semantic Segmentation</a:t>
            </a:r>
            <a:endParaRPr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0" name="Google Shape;129;g7b9d863376_0_21"/>
          <p:cNvSpPr/>
          <p:nvPr/>
        </p:nvSpPr>
        <p:spPr>
          <a:xfrm>
            <a:off x="7315114" y="5117382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Picture 2" descr="Image result for 수입맥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22"/>
          <a:stretch/>
        </p:blipFill>
        <p:spPr bwMode="auto">
          <a:xfrm>
            <a:off x="716399" y="2062613"/>
            <a:ext cx="2232000" cy="217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그룹 61"/>
          <p:cNvGrpSpPr/>
          <p:nvPr/>
        </p:nvGrpSpPr>
        <p:grpSpPr>
          <a:xfrm>
            <a:off x="3579515" y="2062612"/>
            <a:ext cx="2232000" cy="2232000"/>
            <a:chOff x="3334276" y="2975075"/>
            <a:chExt cx="2558361" cy="2492852"/>
          </a:xfrm>
        </p:grpSpPr>
        <p:pic>
          <p:nvPicPr>
            <p:cNvPr id="63" name="Picture 2" descr="Image result for 수입맥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022"/>
            <a:stretch/>
          </p:blipFill>
          <p:spPr bwMode="auto">
            <a:xfrm>
              <a:off x="3334276" y="2975075"/>
              <a:ext cx="2558361" cy="2492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4141016" y="3474720"/>
              <a:ext cx="878024" cy="1371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9393337" y="1781658"/>
            <a:ext cx="2232000" cy="2512953"/>
            <a:chOff x="9148098" y="2661287"/>
            <a:chExt cx="2558361" cy="2806640"/>
          </a:xfrm>
        </p:grpSpPr>
        <p:pic>
          <p:nvPicPr>
            <p:cNvPr id="74" name="Picture 2" descr="Image result for 수입맥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022"/>
            <a:stretch/>
          </p:blipFill>
          <p:spPr bwMode="auto">
            <a:xfrm>
              <a:off x="9148098" y="2975075"/>
              <a:ext cx="2558361" cy="2492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자유형 75"/>
            <p:cNvSpPr/>
            <p:nvPr/>
          </p:nvSpPr>
          <p:spPr>
            <a:xfrm>
              <a:off x="10007600" y="3062609"/>
              <a:ext cx="812800" cy="2282107"/>
            </a:xfrm>
            <a:custGeom>
              <a:avLst/>
              <a:gdLst>
                <a:gd name="connsiteX0" fmla="*/ 355600 w 812800"/>
                <a:gd name="connsiteY0" fmla="*/ 0 h 1402080"/>
                <a:gd name="connsiteX1" fmla="*/ 30480 w 812800"/>
                <a:gd name="connsiteY1" fmla="*/ 182880 h 1402080"/>
                <a:gd name="connsiteX2" fmla="*/ 0 w 812800"/>
                <a:gd name="connsiteY2" fmla="*/ 589280 h 1402080"/>
                <a:gd name="connsiteX3" fmla="*/ 10160 w 812800"/>
                <a:gd name="connsiteY3" fmla="*/ 1178560 h 1402080"/>
                <a:gd name="connsiteX4" fmla="*/ 121920 w 812800"/>
                <a:gd name="connsiteY4" fmla="*/ 1330960 h 1402080"/>
                <a:gd name="connsiteX5" fmla="*/ 487680 w 812800"/>
                <a:gd name="connsiteY5" fmla="*/ 1402080 h 1402080"/>
                <a:gd name="connsiteX6" fmla="*/ 762000 w 812800"/>
                <a:gd name="connsiteY6" fmla="*/ 1300480 h 1402080"/>
                <a:gd name="connsiteX7" fmla="*/ 812800 w 812800"/>
                <a:gd name="connsiteY7" fmla="*/ 1087120 h 1402080"/>
                <a:gd name="connsiteX8" fmla="*/ 802640 w 812800"/>
                <a:gd name="connsiteY8" fmla="*/ 579120 h 1402080"/>
                <a:gd name="connsiteX9" fmla="*/ 802640 w 812800"/>
                <a:gd name="connsiteY9" fmla="*/ 314960 h 1402080"/>
                <a:gd name="connsiteX10" fmla="*/ 690880 w 812800"/>
                <a:gd name="connsiteY10" fmla="*/ 142240 h 1402080"/>
                <a:gd name="connsiteX11" fmla="*/ 447040 w 812800"/>
                <a:gd name="connsiteY11" fmla="*/ 50800 h 1402080"/>
                <a:gd name="connsiteX12" fmla="*/ 355600 w 812800"/>
                <a:gd name="connsiteY12" fmla="*/ 0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2800" h="1402080">
                  <a:moveTo>
                    <a:pt x="355600" y="0"/>
                  </a:moveTo>
                  <a:lnTo>
                    <a:pt x="30480" y="182880"/>
                  </a:lnTo>
                  <a:lnTo>
                    <a:pt x="0" y="589280"/>
                  </a:lnTo>
                  <a:lnTo>
                    <a:pt x="10160" y="1178560"/>
                  </a:lnTo>
                  <a:lnTo>
                    <a:pt x="121920" y="1330960"/>
                  </a:lnTo>
                  <a:lnTo>
                    <a:pt x="487680" y="1402080"/>
                  </a:lnTo>
                  <a:lnTo>
                    <a:pt x="762000" y="1300480"/>
                  </a:lnTo>
                  <a:lnTo>
                    <a:pt x="812800" y="1087120"/>
                  </a:lnTo>
                  <a:lnTo>
                    <a:pt x="802640" y="579120"/>
                  </a:lnTo>
                  <a:lnTo>
                    <a:pt x="802640" y="314960"/>
                  </a:lnTo>
                  <a:lnTo>
                    <a:pt x="690880" y="142240"/>
                  </a:lnTo>
                  <a:lnTo>
                    <a:pt x="447040" y="508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FF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9194800" y="2661287"/>
              <a:ext cx="691227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defRPr>
              </a:lvl1pPr>
            </a:lstStyle>
            <a:p>
              <a:r>
                <a:rPr lang="ko-KR" altLang="en-US" dirty="0"/>
                <a:t>맥주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040098" y="2684029"/>
              <a:ext cx="691227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defRPr>
              </a:lvl1pPr>
            </a:lstStyle>
            <a:p>
              <a:r>
                <a:rPr lang="ko-KR" altLang="en-US" dirty="0"/>
                <a:t>맥주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0902680" y="2684029"/>
              <a:ext cx="691227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defRPr>
              </a:lvl1pPr>
            </a:lstStyle>
            <a:p>
              <a:r>
                <a:rPr lang="ko-KR" altLang="en-US" dirty="0"/>
                <a:t>맥주</a:t>
              </a:r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10840720" y="3037427"/>
              <a:ext cx="812800" cy="2282107"/>
            </a:xfrm>
            <a:custGeom>
              <a:avLst/>
              <a:gdLst>
                <a:gd name="connsiteX0" fmla="*/ 355600 w 812800"/>
                <a:gd name="connsiteY0" fmla="*/ 0 h 1402080"/>
                <a:gd name="connsiteX1" fmla="*/ 30480 w 812800"/>
                <a:gd name="connsiteY1" fmla="*/ 182880 h 1402080"/>
                <a:gd name="connsiteX2" fmla="*/ 0 w 812800"/>
                <a:gd name="connsiteY2" fmla="*/ 589280 h 1402080"/>
                <a:gd name="connsiteX3" fmla="*/ 10160 w 812800"/>
                <a:gd name="connsiteY3" fmla="*/ 1178560 h 1402080"/>
                <a:gd name="connsiteX4" fmla="*/ 121920 w 812800"/>
                <a:gd name="connsiteY4" fmla="*/ 1330960 h 1402080"/>
                <a:gd name="connsiteX5" fmla="*/ 487680 w 812800"/>
                <a:gd name="connsiteY5" fmla="*/ 1402080 h 1402080"/>
                <a:gd name="connsiteX6" fmla="*/ 762000 w 812800"/>
                <a:gd name="connsiteY6" fmla="*/ 1300480 h 1402080"/>
                <a:gd name="connsiteX7" fmla="*/ 812800 w 812800"/>
                <a:gd name="connsiteY7" fmla="*/ 1087120 h 1402080"/>
                <a:gd name="connsiteX8" fmla="*/ 802640 w 812800"/>
                <a:gd name="connsiteY8" fmla="*/ 579120 h 1402080"/>
                <a:gd name="connsiteX9" fmla="*/ 802640 w 812800"/>
                <a:gd name="connsiteY9" fmla="*/ 314960 h 1402080"/>
                <a:gd name="connsiteX10" fmla="*/ 690880 w 812800"/>
                <a:gd name="connsiteY10" fmla="*/ 142240 h 1402080"/>
                <a:gd name="connsiteX11" fmla="*/ 447040 w 812800"/>
                <a:gd name="connsiteY11" fmla="*/ 50800 h 1402080"/>
                <a:gd name="connsiteX12" fmla="*/ 355600 w 812800"/>
                <a:gd name="connsiteY12" fmla="*/ 0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2800" h="1402080">
                  <a:moveTo>
                    <a:pt x="355600" y="0"/>
                  </a:moveTo>
                  <a:lnTo>
                    <a:pt x="30480" y="182880"/>
                  </a:lnTo>
                  <a:lnTo>
                    <a:pt x="0" y="589280"/>
                  </a:lnTo>
                  <a:lnTo>
                    <a:pt x="10160" y="1178560"/>
                  </a:lnTo>
                  <a:lnTo>
                    <a:pt x="121920" y="1330960"/>
                  </a:lnTo>
                  <a:lnTo>
                    <a:pt x="487680" y="1402080"/>
                  </a:lnTo>
                  <a:lnTo>
                    <a:pt x="762000" y="1300480"/>
                  </a:lnTo>
                  <a:lnTo>
                    <a:pt x="812800" y="1087120"/>
                  </a:lnTo>
                  <a:lnTo>
                    <a:pt x="802640" y="579120"/>
                  </a:lnTo>
                  <a:lnTo>
                    <a:pt x="802640" y="314960"/>
                  </a:lnTo>
                  <a:lnTo>
                    <a:pt x="690880" y="142240"/>
                  </a:lnTo>
                  <a:lnTo>
                    <a:pt x="447040" y="508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0070C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Google Shape;126;g7b9d863376_0_21"/>
          <p:cNvSpPr txBox="1"/>
          <p:nvPr/>
        </p:nvSpPr>
        <p:spPr>
          <a:xfrm>
            <a:off x="3619247" y="4384482"/>
            <a:ext cx="209715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Object Localization</a:t>
            </a:r>
            <a:endParaRPr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2" name="Google Shape;129;g7b9d863376_0_21"/>
          <p:cNvSpPr/>
          <p:nvPr/>
        </p:nvSpPr>
        <p:spPr>
          <a:xfrm>
            <a:off x="4388072" y="5121831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6;g7b9d863376_0_21"/>
          <p:cNvSpPr txBox="1"/>
          <p:nvPr/>
        </p:nvSpPr>
        <p:spPr>
          <a:xfrm>
            <a:off x="9482001" y="4384482"/>
            <a:ext cx="209715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Instance Segmentation</a:t>
            </a:r>
            <a:endParaRPr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4" name="Google Shape;129;g7b9d863376_0_21"/>
          <p:cNvSpPr/>
          <p:nvPr/>
        </p:nvSpPr>
        <p:spPr>
          <a:xfrm>
            <a:off x="10250826" y="5114076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20"/>
          <p:cNvSpPr txBox="1"/>
          <p:nvPr/>
        </p:nvSpPr>
        <p:spPr>
          <a:xfrm>
            <a:off x="545377" y="5419904"/>
            <a:ext cx="27399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이미지에 </a:t>
            </a:r>
            <a:r>
              <a:rPr lang="ko-KR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class를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할당</a:t>
            </a:r>
            <a:endParaRPr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Google Shape;105;p20"/>
          <p:cNvSpPr txBox="1"/>
          <p:nvPr/>
        </p:nvSpPr>
        <p:spPr>
          <a:xfrm>
            <a:off x="3426475" y="5390603"/>
            <a:ext cx="2631425" cy="1314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Object가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이미지 안의 </a:t>
            </a:r>
            <a:r>
              <a:rPr 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어느 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위치에 있는지 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 정보를 출력</a:t>
            </a:r>
            <a:endParaRPr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주로 </a:t>
            </a: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Bounding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box를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이용하여 출력</a:t>
            </a:r>
            <a:endParaRPr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Google Shape;109;p20"/>
          <p:cNvSpPr txBox="1"/>
          <p:nvPr/>
        </p:nvSpPr>
        <p:spPr>
          <a:xfrm>
            <a:off x="6236974" y="5393829"/>
            <a:ext cx="2744875" cy="696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이미지를 </a:t>
            </a: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pixel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단위로 분할한 뒤, 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같은 </a:t>
            </a:r>
            <a:r>
              <a:rPr lang="ko-KR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class인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object들은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같은 색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표시</a:t>
            </a:r>
            <a:endParaRPr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Malgun Gothic"/>
            </a:endParaRPr>
          </a:p>
        </p:txBody>
      </p:sp>
      <p:sp>
        <p:nvSpPr>
          <p:cNvPr id="48" name="Google Shape;110;p20"/>
          <p:cNvSpPr txBox="1"/>
          <p:nvPr/>
        </p:nvSpPr>
        <p:spPr>
          <a:xfrm>
            <a:off x="9047473" y="5419895"/>
            <a:ext cx="27399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semantic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segmentation에서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한발 더 나아가서,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같은 </a:t>
            </a:r>
            <a:r>
              <a:rPr lang="ko-KR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class이더라도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서로 다른 색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주어 구분</a:t>
            </a:r>
            <a:endParaRPr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6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9224323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59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모델 정의</a:t>
            </a:r>
            <a:endParaRPr dirty="0">
              <a:sym typeface="Malgun Gothic"/>
            </a:endParaRPr>
          </a:p>
        </p:txBody>
      </p:sp>
      <p:sp>
        <p:nvSpPr>
          <p:cNvPr id="60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학습</a:t>
            </a:r>
            <a:endParaRPr dirty="0">
              <a:sym typeface="Malgun Gothic"/>
            </a:endParaRPr>
          </a:p>
        </p:txBody>
      </p:sp>
      <p:sp>
        <p:nvSpPr>
          <p:cNvPr id="81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성능</a:t>
            </a:r>
            <a:r>
              <a:rPr lang="en-US" altLang="ko-KR" dirty="0">
                <a:sym typeface="Malgun Gothic"/>
              </a:rPr>
              <a:t> </a:t>
            </a:r>
            <a:r>
              <a:rPr lang="ko-KR" dirty="0">
                <a:sym typeface="Malgun Gothic"/>
              </a:rPr>
              <a:t>평가</a:t>
            </a:r>
            <a:endParaRPr dirty="0">
              <a:sym typeface="Malgun Gothic"/>
            </a:endParaRPr>
          </a:p>
        </p:txBody>
      </p:sp>
      <p:sp>
        <p:nvSpPr>
          <p:cNvPr id="82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83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84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sym typeface="Malgun Gothic"/>
              </a:rPr>
              <a:t>문제 정의</a:t>
            </a:r>
            <a:endParaRPr dirty="0">
              <a:solidFill>
                <a:schemeClr val="bg1">
                  <a:lumMod val="75000"/>
                </a:schemeClr>
              </a:solidFill>
              <a:sym typeface="Malgun Gothic"/>
            </a:endParaRPr>
          </a:p>
        </p:txBody>
      </p:sp>
      <p:sp>
        <p:nvSpPr>
          <p:cNvPr id="50" name="자유형 49"/>
          <p:cNvSpPr/>
          <p:nvPr/>
        </p:nvSpPr>
        <p:spPr>
          <a:xfrm>
            <a:off x="9420483" y="2134799"/>
            <a:ext cx="709114" cy="2043307"/>
          </a:xfrm>
          <a:custGeom>
            <a:avLst/>
            <a:gdLst>
              <a:gd name="connsiteX0" fmla="*/ 355600 w 812800"/>
              <a:gd name="connsiteY0" fmla="*/ 0 h 1402080"/>
              <a:gd name="connsiteX1" fmla="*/ 30480 w 812800"/>
              <a:gd name="connsiteY1" fmla="*/ 182880 h 1402080"/>
              <a:gd name="connsiteX2" fmla="*/ 0 w 812800"/>
              <a:gd name="connsiteY2" fmla="*/ 589280 h 1402080"/>
              <a:gd name="connsiteX3" fmla="*/ 10160 w 812800"/>
              <a:gd name="connsiteY3" fmla="*/ 1178560 h 1402080"/>
              <a:gd name="connsiteX4" fmla="*/ 121920 w 812800"/>
              <a:gd name="connsiteY4" fmla="*/ 1330960 h 1402080"/>
              <a:gd name="connsiteX5" fmla="*/ 487680 w 812800"/>
              <a:gd name="connsiteY5" fmla="*/ 1402080 h 1402080"/>
              <a:gd name="connsiteX6" fmla="*/ 762000 w 812800"/>
              <a:gd name="connsiteY6" fmla="*/ 1300480 h 1402080"/>
              <a:gd name="connsiteX7" fmla="*/ 812800 w 812800"/>
              <a:gd name="connsiteY7" fmla="*/ 1087120 h 1402080"/>
              <a:gd name="connsiteX8" fmla="*/ 802640 w 812800"/>
              <a:gd name="connsiteY8" fmla="*/ 579120 h 1402080"/>
              <a:gd name="connsiteX9" fmla="*/ 802640 w 812800"/>
              <a:gd name="connsiteY9" fmla="*/ 314960 h 1402080"/>
              <a:gd name="connsiteX10" fmla="*/ 690880 w 812800"/>
              <a:gd name="connsiteY10" fmla="*/ 142240 h 1402080"/>
              <a:gd name="connsiteX11" fmla="*/ 447040 w 812800"/>
              <a:gd name="connsiteY11" fmla="*/ 50800 h 1402080"/>
              <a:gd name="connsiteX12" fmla="*/ 355600 w 812800"/>
              <a:gd name="connsiteY12" fmla="*/ 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" h="1402080">
                <a:moveTo>
                  <a:pt x="355600" y="0"/>
                </a:moveTo>
                <a:lnTo>
                  <a:pt x="30480" y="182880"/>
                </a:lnTo>
                <a:lnTo>
                  <a:pt x="0" y="589280"/>
                </a:lnTo>
                <a:lnTo>
                  <a:pt x="10160" y="1178560"/>
                </a:lnTo>
                <a:lnTo>
                  <a:pt x="121920" y="1330960"/>
                </a:lnTo>
                <a:lnTo>
                  <a:pt x="487680" y="1402080"/>
                </a:lnTo>
                <a:lnTo>
                  <a:pt x="762000" y="1300480"/>
                </a:lnTo>
                <a:lnTo>
                  <a:pt x="812800" y="1087120"/>
                </a:lnTo>
                <a:lnTo>
                  <a:pt x="802640" y="579120"/>
                </a:lnTo>
                <a:lnTo>
                  <a:pt x="802640" y="314960"/>
                </a:lnTo>
                <a:lnTo>
                  <a:pt x="690880" y="142240"/>
                </a:lnTo>
                <a:lnTo>
                  <a:pt x="447040" y="50800"/>
                </a:lnTo>
                <a:lnTo>
                  <a:pt x="355600" y="0"/>
                </a:lnTo>
                <a:close/>
              </a:path>
            </a:pathLst>
          </a:cu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6442631" y="1779953"/>
            <a:ext cx="2232000" cy="2512953"/>
            <a:chOff x="9148098" y="2661287"/>
            <a:chExt cx="2558361" cy="2806640"/>
          </a:xfrm>
        </p:grpSpPr>
        <p:pic>
          <p:nvPicPr>
            <p:cNvPr id="53" name="Picture 2" descr="Image result for 수입맥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022"/>
            <a:stretch/>
          </p:blipFill>
          <p:spPr bwMode="auto">
            <a:xfrm>
              <a:off x="9148098" y="2975075"/>
              <a:ext cx="2558361" cy="2492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자유형 53"/>
            <p:cNvSpPr/>
            <p:nvPr/>
          </p:nvSpPr>
          <p:spPr>
            <a:xfrm>
              <a:off x="10007600" y="3062609"/>
              <a:ext cx="812800" cy="2282107"/>
            </a:xfrm>
            <a:custGeom>
              <a:avLst/>
              <a:gdLst>
                <a:gd name="connsiteX0" fmla="*/ 355600 w 812800"/>
                <a:gd name="connsiteY0" fmla="*/ 0 h 1402080"/>
                <a:gd name="connsiteX1" fmla="*/ 30480 w 812800"/>
                <a:gd name="connsiteY1" fmla="*/ 182880 h 1402080"/>
                <a:gd name="connsiteX2" fmla="*/ 0 w 812800"/>
                <a:gd name="connsiteY2" fmla="*/ 589280 h 1402080"/>
                <a:gd name="connsiteX3" fmla="*/ 10160 w 812800"/>
                <a:gd name="connsiteY3" fmla="*/ 1178560 h 1402080"/>
                <a:gd name="connsiteX4" fmla="*/ 121920 w 812800"/>
                <a:gd name="connsiteY4" fmla="*/ 1330960 h 1402080"/>
                <a:gd name="connsiteX5" fmla="*/ 487680 w 812800"/>
                <a:gd name="connsiteY5" fmla="*/ 1402080 h 1402080"/>
                <a:gd name="connsiteX6" fmla="*/ 762000 w 812800"/>
                <a:gd name="connsiteY6" fmla="*/ 1300480 h 1402080"/>
                <a:gd name="connsiteX7" fmla="*/ 812800 w 812800"/>
                <a:gd name="connsiteY7" fmla="*/ 1087120 h 1402080"/>
                <a:gd name="connsiteX8" fmla="*/ 802640 w 812800"/>
                <a:gd name="connsiteY8" fmla="*/ 579120 h 1402080"/>
                <a:gd name="connsiteX9" fmla="*/ 802640 w 812800"/>
                <a:gd name="connsiteY9" fmla="*/ 314960 h 1402080"/>
                <a:gd name="connsiteX10" fmla="*/ 690880 w 812800"/>
                <a:gd name="connsiteY10" fmla="*/ 142240 h 1402080"/>
                <a:gd name="connsiteX11" fmla="*/ 447040 w 812800"/>
                <a:gd name="connsiteY11" fmla="*/ 50800 h 1402080"/>
                <a:gd name="connsiteX12" fmla="*/ 355600 w 812800"/>
                <a:gd name="connsiteY12" fmla="*/ 0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2800" h="1402080">
                  <a:moveTo>
                    <a:pt x="355600" y="0"/>
                  </a:moveTo>
                  <a:lnTo>
                    <a:pt x="30480" y="182880"/>
                  </a:lnTo>
                  <a:lnTo>
                    <a:pt x="0" y="589280"/>
                  </a:lnTo>
                  <a:lnTo>
                    <a:pt x="10160" y="1178560"/>
                  </a:lnTo>
                  <a:lnTo>
                    <a:pt x="121920" y="1330960"/>
                  </a:lnTo>
                  <a:lnTo>
                    <a:pt x="487680" y="1402080"/>
                  </a:lnTo>
                  <a:lnTo>
                    <a:pt x="762000" y="1300480"/>
                  </a:lnTo>
                  <a:lnTo>
                    <a:pt x="812800" y="1087120"/>
                  </a:lnTo>
                  <a:lnTo>
                    <a:pt x="802640" y="579120"/>
                  </a:lnTo>
                  <a:lnTo>
                    <a:pt x="802640" y="314960"/>
                  </a:lnTo>
                  <a:lnTo>
                    <a:pt x="690880" y="142240"/>
                  </a:lnTo>
                  <a:lnTo>
                    <a:pt x="447040" y="508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FF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283599" y="2661287"/>
              <a:ext cx="564448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맥주</a:t>
              </a:r>
              <a:endPara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146113" y="2684029"/>
              <a:ext cx="564448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맥주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0957874" y="2684029"/>
              <a:ext cx="564448" cy="3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맥주</a:t>
              </a:r>
            </a:p>
          </p:txBody>
        </p:sp>
        <p:sp>
          <p:nvSpPr>
            <p:cNvPr id="86" name="자유형 85"/>
            <p:cNvSpPr/>
            <p:nvPr/>
          </p:nvSpPr>
          <p:spPr>
            <a:xfrm>
              <a:off x="10840720" y="3037427"/>
              <a:ext cx="812800" cy="2282107"/>
            </a:xfrm>
            <a:custGeom>
              <a:avLst/>
              <a:gdLst>
                <a:gd name="connsiteX0" fmla="*/ 355600 w 812800"/>
                <a:gd name="connsiteY0" fmla="*/ 0 h 1402080"/>
                <a:gd name="connsiteX1" fmla="*/ 30480 w 812800"/>
                <a:gd name="connsiteY1" fmla="*/ 182880 h 1402080"/>
                <a:gd name="connsiteX2" fmla="*/ 0 w 812800"/>
                <a:gd name="connsiteY2" fmla="*/ 589280 h 1402080"/>
                <a:gd name="connsiteX3" fmla="*/ 10160 w 812800"/>
                <a:gd name="connsiteY3" fmla="*/ 1178560 h 1402080"/>
                <a:gd name="connsiteX4" fmla="*/ 121920 w 812800"/>
                <a:gd name="connsiteY4" fmla="*/ 1330960 h 1402080"/>
                <a:gd name="connsiteX5" fmla="*/ 487680 w 812800"/>
                <a:gd name="connsiteY5" fmla="*/ 1402080 h 1402080"/>
                <a:gd name="connsiteX6" fmla="*/ 762000 w 812800"/>
                <a:gd name="connsiteY6" fmla="*/ 1300480 h 1402080"/>
                <a:gd name="connsiteX7" fmla="*/ 812800 w 812800"/>
                <a:gd name="connsiteY7" fmla="*/ 1087120 h 1402080"/>
                <a:gd name="connsiteX8" fmla="*/ 802640 w 812800"/>
                <a:gd name="connsiteY8" fmla="*/ 579120 h 1402080"/>
                <a:gd name="connsiteX9" fmla="*/ 802640 w 812800"/>
                <a:gd name="connsiteY9" fmla="*/ 314960 h 1402080"/>
                <a:gd name="connsiteX10" fmla="*/ 690880 w 812800"/>
                <a:gd name="connsiteY10" fmla="*/ 142240 h 1402080"/>
                <a:gd name="connsiteX11" fmla="*/ 447040 w 812800"/>
                <a:gd name="connsiteY11" fmla="*/ 50800 h 1402080"/>
                <a:gd name="connsiteX12" fmla="*/ 355600 w 812800"/>
                <a:gd name="connsiteY12" fmla="*/ 0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2800" h="1402080">
                  <a:moveTo>
                    <a:pt x="355600" y="0"/>
                  </a:moveTo>
                  <a:lnTo>
                    <a:pt x="30480" y="182880"/>
                  </a:lnTo>
                  <a:lnTo>
                    <a:pt x="0" y="589280"/>
                  </a:lnTo>
                  <a:lnTo>
                    <a:pt x="10160" y="1178560"/>
                  </a:lnTo>
                  <a:lnTo>
                    <a:pt x="121920" y="1330960"/>
                  </a:lnTo>
                  <a:lnTo>
                    <a:pt x="487680" y="1402080"/>
                  </a:lnTo>
                  <a:lnTo>
                    <a:pt x="762000" y="1300480"/>
                  </a:lnTo>
                  <a:lnTo>
                    <a:pt x="812800" y="1087120"/>
                  </a:lnTo>
                  <a:lnTo>
                    <a:pt x="802640" y="579120"/>
                  </a:lnTo>
                  <a:lnTo>
                    <a:pt x="802640" y="314960"/>
                  </a:lnTo>
                  <a:lnTo>
                    <a:pt x="690880" y="142240"/>
                  </a:lnTo>
                  <a:lnTo>
                    <a:pt x="447040" y="508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FF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7" name="자유형 86"/>
          <p:cNvSpPr/>
          <p:nvPr/>
        </p:nvSpPr>
        <p:spPr>
          <a:xfrm>
            <a:off x="6469777" y="2133094"/>
            <a:ext cx="709114" cy="2043307"/>
          </a:xfrm>
          <a:custGeom>
            <a:avLst/>
            <a:gdLst>
              <a:gd name="connsiteX0" fmla="*/ 355600 w 812800"/>
              <a:gd name="connsiteY0" fmla="*/ 0 h 1402080"/>
              <a:gd name="connsiteX1" fmla="*/ 30480 w 812800"/>
              <a:gd name="connsiteY1" fmla="*/ 182880 h 1402080"/>
              <a:gd name="connsiteX2" fmla="*/ 0 w 812800"/>
              <a:gd name="connsiteY2" fmla="*/ 589280 h 1402080"/>
              <a:gd name="connsiteX3" fmla="*/ 10160 w 812800"/>
              <a:gd name="connsiteY3" fmla="*/ 1178560 h 1402080"/>
              <a:gd name="connsiteX4" fmla="*/ 121920 w 812800"/>
              <a:gd name="connsiteY4" fmla="*/ 1330960 h 1402080"/>
              <a:gd name="connsiteX5" fmla="*/ 487680 w 812800"/>
              <a:gd name="connsiteY5" fmla="*/ 1402080 h 1402080"/>
              <a:gd name="connsiteX6" fmla="*/ 762000 w 812800"/>
              <a:gd name="connsiteY6" fmla="*/ 1300480 h 1402080"/>
              <a:gd name="connsiteX7" fmla="*/ 812800 w 812800"/>
              <a:gd name="connsiteY7" fmla="*/ 1087120 h 1402080"/>
              <a:gd name="connsiteX8" fmla="*/ 802640 w 812800"/>
              <a:gd name="connsiteY8" fmla="*/ 579120 h 1402080"/>
              <a:gd name="connsiteX9" fmla="*/ 802640 w 812800"/>
              <a:gd name="connsiteY9" fmla="*/ 314960 h 1402080"/>
              <a:gd name="connsiteX10" fmla="*/ 690880 w 812800"/>
              <a:gd name="connsiteY10" fmla="*/ 142240 h 1402080"/>
              <a:gd name="connsiteX11" fmla="*/ 447040 w 812800"/>
              <a:gd name="connsiteY11" fmla="*/ 50800 h 1402080"/>
              <a:gd name="connsiteX12" fmla="*/ 355600 w 812800"/>
              <a:gd name="connsiteY12" fmla="*/ 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2800" h="1402080">
                <a:moveTo>
                  <a:pt x="355600" y="0"/>
                </a:moveTo>
                <a:lnTo>
                  <a:pt x="30480" y="182880"/>
                </a:lnTo>
                <a:lnTo>
                  <a:pt x="0" y="589280"/>
                </a:lnTo>
                <a:lnTo>
                  <a:pt x="10160" y="1178560"/>
                </a:lnTo>
                <a:lnTo>
                  <a:pt x="121920" y="1330960"/>
                </a:lnTo>
                <a:lnTo>
                  <a:pt x="487680" y="1402080"/>
                </a:lnTo>
                <a:lnTo>
                  <a:pt x="762000" y="1300480"/>
                </a:lnTo>
                <a:lnTo>
                  <a:pt x="812800" y="1087120"/>
                </a:lnTo>
                <a:lnTo>
                  <a:pt x="802640" y="579120"/>
                </a:lnTo>
                <a:lnTo>
                  <a:pt x="802640" y="314960"/>
                </a:lnTo>
                <a:lnTo>
                  <a:pt x="690880" y="142240"/>
                </a:lnTo>
                <a:lnTo>
                  <a:pt x="447040" y="50800"/>
                </a:lnTo>
                <a:lnTo>
                  <a:pt x="355600" y="0"/>
                </a:lnTo>
                <a:close/>
              </a:path>
            </a:pathLst>
          </a:custGeom>
          <a:solidFill>
            <a:srgbClr val="FF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-164513" y="0"/>
            <a:ext cx="6319917" cy="6960476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47605" y="2421008"/>
            <a:ext cx="58015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</a:rPr>
              <a:t>Object Detection</a:t>
            </a:r>
          </a:p>
          <a:p>
            <a:r>
              <a:rPr lang="en-US" altLang="ko-KR" sz="5400" b="1" dirty="0" smtClean="0">
                <a:solidFill>
                  <a:schemeClr val="bg1"/>
                </a:solidFill>
              </a:rPr>
              <a:t>2. MASK R - CNN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84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3879298"/>
            <a:ext cx="12192000" cy="2978702"/>
          </a:xfrm>
          <a:prstGeom prst="rect">
            <a:avLst/>
          </a:prstGeom>
          <a:solidFill>
            <a:srgbClr val="FEC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93991" y="4327156"/>
            <a:ext cx="5217622" cy="112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이미지에 대한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.txt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생성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box 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형태로 </a:t>
            </a:r>
            <a:r>
              <a:rPr lang="ko-KR" altLang="en-US" sz="12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마킹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altLang="ko-KR"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Label, x, y, width, height</a:t>
            </a:r>
            <a:b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4 0.332031 0.818056 0.220313 0.358333</a:t>
            </a:r>
            <a:b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4 0.632813 0.467361 0.221875 0.437500</a:t>
            </a:r>
            <a:endParaRPr lang="ko-KR" altLang="en-US"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98345" y="1260838"/>
            <a:ext cx="43685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0" u="none" strike="noStrike" dirty="0" smtClean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56369" y="4327156"/>
            <a:ext cx="5645820" cy="2449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이미지에 대한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생성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polygon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형태로 </a:t>
            </a:r>
            <a:r>
              <a:rPr lang="ko-KR" altLang="en-US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마킹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</a:p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google_terra5.jpg14476“</a:t>
            </a:r>
            <a:b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{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"filename"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"google_terra5.jpg“, 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"size"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14476, </a:t>
            </a:r>
            <a:b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"regions"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[{"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shape_attributes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": {"name": "polygon", "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all_points_x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":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1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1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          [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169, 227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227, 172, 168], "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all_points_y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": [72, 44, 111, 91,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1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1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          79]}, "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region_attributes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": {"logo": "4"}}, {"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shape_attributes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":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1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1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          {"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name":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polygon", "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all_points_x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": [64, 138, 138, 129, 110,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1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1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          92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65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], "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all_points_y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": [109, 107, 117, 135, 161, 161, 112]},  </a:t>
            </a:r>
            <a:b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          </a:t>
            </a:r>
            <a:r>
              <a:rPr lang="en-US" altLang="ko-KR" sz="1100" dirty="0" err="1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region_attributes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": {"logo": "4"}}], </a:t>
            </a:r>
            <a:b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"</a:t>
            </a:r>
            <a:r>
              <a:rPr lang="en-US" altLang="ko-KR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file_attributes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"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{}}</a:t>
            </a:r>
            <a:endParaRPr lang="ko-KR" altLang="en-US" sz="1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5042"/>
          <a:stretch/>
        </p:blipFill>
        <p:spPr>
          <a:xfrm>
            <a:off x="898346" y="1784273"/>
            <a:ext cx="4368539" cy="240950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355461" y="1908473"/>
            <a:ext cx="2303613" cy="1558574"/>
            <a:chOff x="404953" y="3216815"/>
            <a:chExt cx="1620577" cy="1096446"/>
          </a:xfrm>
        </p:grpSpPr>
        <p:sp>
          <p:nvSpPr>
            <p:cNvPr id="14" name="TextBox 13"/>
            <p:cNvSpPr txBox="1"/>
            <p:nvPr/>
          </p:nvSpPr>
          <p:spPr>
            <a:xfrm>
              <a:off x="404953" y="3227559"/>
              <a:ext cx="426728" cy="222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>
                  <a:solidFill>
                    <a:srgbClr val="FF0000"/>
                  </a:solidFill>
                </a:rPr>
                <a:t>(X,Y)</a:t>
              </a:r>
              <a:endParaRPr lang="ko-KR" altLang="en-US" sz="15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13146" y="3216815"/>
              <a:ext cx="391704" cy="222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rgbClr val="FF0000"/>
                  </a:solidFill>
                </a:rPr>
                <a:t>너비</a:t>
              </a:r>
              <a:endParaRPr lang="ko-KR" altLang="en-US" sz="15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836862" y="3407279"/>
              <a:ext cx="1188668" cy="905982"/>
              <a:chOff x="906048" y="2854972"/>
              <a:chExt cx="1313572" cy="1001182"/>
            </a:xfrm>
          </p:grpSpPr>
          <p:cxnSp>
            <p:nvCxnSpPr>
              <p:cNvPr id="18" name="직선 화살표 연결선 17"/>
              <p:cNvCxnSpPr/>
              <p:nvPr/>
            </p:nvCxnSpPr>
            <p:spPr>
              <a:xfrm>
                <a:off x="1018566" y="2910882"/>
                <a:ext cx="1201054" cy="1092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그룹 18"/>
              <p:cNvGrpSpPr/>
              <p:nvPr/>
            </p:nvGrpSpPr>
            <p:grpSpPr>
              <a:xfrm>
                <a:off x="906048" y="2854972"/>
                <a:ext cx="185531" cy="1001182"/>
                <a:chOff x="906048" y="2854972"/>
                <a:chExt cx="185531" cy="1001182"/>
              </a:xfrm>
            </p:grpSpPr>
            <p:sp>
              <p:nvSpPr>
                <p:cNvPr id="20" name="타원 19"/>
                <p:cNvSpPr/>
                <p:nvPr/>
              </p:nvSpPr>
              <p:spPr>
                <a:xfrm>
                  <a:off x="906048" y="2854972"/>
                  <a:ext cx="185531" cy="18553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00"/>
                </a:p>
              </p:txBody>
            </p:sp>
            <p:cxnSp>
              <p:nvCxnSpPr>
                <p:cNvPr id="21" name="직선 화살표 연결선 20"/>
                <p:cNvCxnSpPr/>
                <p:nvPr/>
              </p:nvCxnSpPr>
              <p:spPr>
                <a:xfrm>
                  <a:off x="998813" y="3040503"/>
                  <a:ext cx="0" cy="81565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TextBox 16"/>
            <p:cNvSpPr txBox="1"/>
            <p:nvPr/>
          </p:nvSpPr>
          <p:spPr>
            <a:xfrm>
              <a:off x="672467" y="3672220"/>
              <a:ext cx="285838" cy="34582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rgbClr val="FF0000"/>
                  </a:solidFill>
                </a:rPr>
                <a:t>높이</a:t>
              </a:r>
              <a:endParaRPr lang="en-US" altLang="ko-KR" sz="1500" b="1" dirty="0" smtClean="0">
                <a:solidFill>
                  <a:srgbClr val="FF0000"/>
                </a:solidFill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464" l="0" r="99469">
                        <a14:foregroundMark x1="66932" y1="49598" x2="94422" y2="50938"/>
                        <a14:foregroundMark x1="67596" y1="66220" x2="94555" y2="66488"/>
                        <a14:foregroundMark x1="65206" y1="55764" x2="97344" y2="54960"/>
                      </a14:backgroundRemoval>
                    </a14:imgEffect>
                  </a14:imgLayer>
                </a14:imgProps>
              </a:ext>
            </a:extLst>
          </a:blip>
          <a:srcRect b="2983"/>
          <a:stretch/>
        </p:blipFill>
        <p:spPr>
          <a:xfrm>
            <a:off x="6556673" y="1779683"/>
            <a:ext cx="5017318" cy="241409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556673" y="1260838"/>
            <a:ext cx="43738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MASK 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 </a:t>
            </a:r>
            <a:r>
              <a:rPr lang="en-US" altLang="ko-KR" sz="16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CNN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2633" y="282150"/>
            <a:ext cx="135806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04#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학습 과정 </a:t>
            </a:r>
            <a:r>
              <a:rPr lang="en-US" altLang="ko-KR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000" spc="-150" dirty="0" err="1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라벨링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763932" y="2905932"/>
            <a:ext cx="1751309" cy="697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9992563" y="-171465"/>
            <a:ext cx="725580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36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모델 정의</a:t>
            </a:r>
            <a:endParaRPr sz="1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7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학습</a:t>
            </a:r>
            <a:endParaRPr dirty="0">
              <a:sym typeface="Malgun Gothic"/>
            </a:endParaRPr>
          </a:p>
        </p:txBody>
      </p:sp>
      <p:sp>
        <p:nvSpPr>
          <p:cNvPr id="38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성능</a:t>
            </a:r>
            <a:r>
              <a:rPr lang="en-US" altLang="ko-KR" dirty="0">
                <a:sym typeface="Malgun Gothic"/>
              </a:rPr>
              <a:t> </a:t>
            </a:r>
            <a:r>
              <a:rPr lang="ko-KR" dirty="0">
                <a:sym typeface="Malgun Gothic"/>
              </a:rPr>
              <a:t>평가</a:t>
            </a:r>
            <a:endParaRPr dirty="0">
              <a:sym typeface="Malgun Gothic"/>
            </a:endParaRPr>
          </a:p>
        </p:txBody>
      </p:sp>
      <p:sp>
        <p:nvSpPr>
          <p:cNvPr id="39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40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41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sym typeface="Malgun Gothic"/>
              </a:rPr>
              <a:t>문제 정의</a:t>
            </a:r>
            <a:endParaRPr dirty="0">
              <a:solidFill>
                <a:schemeClr val="bg1">
                  <a:lumMod val="75000"/>
                </a:schemeClr>
              </a:solidFill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3879298"/>
            <a:ext cx="12192000" cy="2978702"/>
          </a:xfrm>
          <a:prstGeom prst="rect">
            <a:avLst/>
          </a:prstGeom>
          <a:solidFill>
            <a:srgbClr val="FEC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Google Shape;189;g7b9d863376_0_38"/>
          <p:cNvSpPr txBox="1"/>
          <p:nvPr/>
        </p:nvSpPr>
        <p:spPr>
          <a:xfrm>
            <a:off x="1764856" y="1499775"/>
            <a:ext cx="2838142" cy="47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Darknet</a:t>
            </a:r>
            <a:endParaRPr sz="2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91" name="Google Shape;191;g7b9d863376_0_38"/>
          <p:cNvSpPr txBox="1"/>
          <p:nvPr/>
        </p:nvSpPr>
        <p:spPr>
          <a:xfrm>
            <a:off x="6682611" y="4268531"/>
            <a:ext cx="5233499" cy="206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클라우드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기반의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google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무료 </a:t>
            </a:r>
            <a:r>
              <a:rPr 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Jupyter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노트북 개발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환경이며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GPU를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빌려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쓸 수 있다.</a:t>
            </a:r>
            <a:endParaRPr lang="en-US" altLang="ko-KR"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252000">
              <a:lnSpc>
                <a:spcPct val="130000"/>
              </a:lnSpc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명이 동시에 </a:t>
            </a:r>
            <a:r>
              <a:rPr 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 수 있고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언제 어디서든 접속 </a:t>
            </a:r>
            <a:r>
              <a:rPr 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최대 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 유지시간은 12</a:t>
            </a:r>
            <a:r>
              <a:rPr 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이다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252000">
              <a:lnSpc>
                <a:spcPct val="130000"/>
              </a:lnSpc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Google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Drive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연동하여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보관할 수 있다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457200" indent="-252000">
              <a:lnSpc>
                <a:spcPct val="130000"/>
              </a:lnSpc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GPU 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한계와 각종 프로그램 설치의 어려움으로 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COLAB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사용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했다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633" y="282150"/>
            <a:ext cx="135806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04#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학습 과정 </a:t>
            </a:r>
            <a:r>
              <a:rPr lang="en-US" altLang="ko-KR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- Tool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4078" t="9823" r="11674" b="10797"/>
          <a:stretch/>
        </p:blipFill>
        <p:spPr>
          <a:xfrm>
            <a:off x="2469344" y="2127970"/>
            <a:ext cx="1429167" cy="1358591"/>
          </a:xfrm>
          <a:prstGeom prst="ellipse">
            <a:avLst/>
          </a:prstGeom>
        </p:spPr>
      </p:pic>
      <p:pic>
        <p:nvPicPr>
          <p:cNvPr id="21" name="Picture 2" descr="https://cdn-images-1.medium.com/freeze/max/1000/1*Lad06lrjlU9UZgSTHUoyfA.png?q=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4" y="2018266"/>
            <a:ext cx="3570049" cy="15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88;g7b9d863376_0_38"/>
          <p:cNvSpPr txBox="1"/>
          <p:nvPr/>
        </p:nvSpPr>
        <p:spPr>
          <a:xfrm>
            <a:off x="724556" y="4268531"/>
            <a:ext cx="5233499" cy="175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52000">
              <a:lnSpc>
                <a:spcPct val="130000"/>
              </a:lnSpc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언어로 작성된 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물체 인식 오픈 소스 신경망</a:t>
            </a:r>
            <a:endParaRPr lang="en-US" altLang="ko-KR"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252000">
              <a:lnSpc>
                <a:spcPct val="130000"/>
              </a:lnSpc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YOLO 알고리즘 소스코드가 들어있는 프로젝트를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Darknet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이라고 </a:t>
            </a:r>
            <a:r>
              <a:rPr 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른다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lvl="0" indent="-252000">
              <a:lnSpc>
                <a:spcPct val="130000"/>
              </a:lnSpc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리눅스 명령어를 사용해야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한다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457200" lvl="0" indent="-252000">
              <a:lnSpc>
                <a:spcPct val="130000"/>
              </a:lnSpc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YOLOv3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사용하기 위해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Darknet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사용했다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lvl="0" indent="-252000">
              <a:lnSpc>
                <a:spcPct val="130000"/>
              </a:lnSpc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원래 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YOLOv3는 한번에 한 이미지만 예측 가능하지만, 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여러 이미지를 한꺼번에 예측할 수 있는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패키지 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VG_AlexeyAB_darknet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”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했다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Google Shape;189;g7b9d863376_0_38"/>
          <p:cNvSpPr txBox="1"/>
          <p:nvPr/>
        </p:nvSpPr>
        <p:spPr>
          <a:xfrm>
            <a:off x="7514047" y="1499775"/>
            <a:ext cx="2838142" cy="47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Colab</a:t>
            </a:r>
            <a:endParaRPr sz="2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28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9992563" y="-171465"/>
            <a:ext cx="725580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31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모델 정의</a:t>
            </a:r>
            <a:endParaRPr sz="1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2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학습</a:t>
            </a:r>
            <a:endParaRPr dirty="0">
              <a:sym typeface="Malgun Gothic"/>
            </a:endParaRPr>
          </a:p>
        </p:txBody>
      </p:sp>
      <p:sp>
        <p:nvSpPr>
          <p:cNvPr id="33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성능</a:t>
            </a:r>
            <a:r>
              <a:rPr lang="en-US" altLang="ko-KR" dirty="0">
                <a:sym typeface="Malgun Gothic"/>
              </a:rPr>
              <a:t> </a:t>
            </a:r>
            <a:r>
              <a:rPr lang="ko-KR" dirty="0">
                <a:sym typeface="Malgun Gothic"/>
              </a:rPr>
              <a:t>평가</a:t>
            </a:r>
            <a:endParaRPr dirty="0">
              <a:sym typeface="Malgun Gothic"/>
            </a:endParaRPr>
          </a:p>
        </p:txBody>
      </p:sp>
      <p:sp>
        <p:nvSpPr>
          <p:cNvPr id="34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35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36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sym typeface="Malgun Gothic"/>
              </a:rPr>
              <a:t>문제 정의</a:t>
            </a:r>
            <a:endParaRPr dirty="0">
              <a:solidFill>
                <a:schemeClr val="bg1">
                  <a:lumMod val="75000"/>
                </a:schemeClr>
              </a:solidFill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303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12;g7b8b5b2626_0_0"/>
          <p:cNvSpPr/>
          <p:nvPr/>
        </p:nvSpPr>
        <p:spPr>
          <a:xfrm>
            <a:off x="6096000" y="-128274"/>
            <a:ext cx="6220021" cy="7025700"/>
          </a:xfrm>
          <a:prstGeom prst="rect">
            <a:avLst/>
          </a:prstGeom>
          <a:solidFill>
            <a:srgbClr val="FFC1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2633" y="282150"/>
            <a:ext cx="1319592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05#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성능 평가 </a:t>
            </a:r>
            <a:r>
              <a:rPr lang="en-US" altLang="ko-KR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- YOLO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6337" y="4738925"/>
            <a:ext cx="5522628" cy="649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sz="1200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Recall: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사진에 존재하는 로고를 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빠트리지 않고 검출해낸 비율</a:t>
            </a:r>
            <a:endParaRPr lang="en-US" altLang="ko-KR"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sz="12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Precision: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검출된 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결과가 얼마나 정확한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비율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396413" y="1297077"/>
            <a:ext cx="29515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카스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글자를 </a:t>
            </a:r>
            <a:r>
              <a:rPr lang="en-US" alt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cass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인식함 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Google Shape;130;g7b9d863376_0_21"/>
          <p:cNvSpPr txBox="1"/>
          <p:nvPr/>
        </p:nvSpPr>
        <p:spPr>
          <a:xfrm>
            <a:off x="9250290" y="1511162"/>
            <a:ext cx="2951574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cass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light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cass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fresh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같은 라벨로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지정하여 </a:t>
            </a:r>
            <a:r>
              <a:rPr lang="en-US" altLang="ko-KR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cass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라는 로고를 학습하지 못했기 때문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보임</a:t>
            </a:r>
            <a:endParaRPr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Malgun Gothic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396413" y="3144050"/>
            <a:ext cx="2636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하이트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extra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cold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구분함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Google Shape;130;g7b9d863376_0_21"/>
          <p:cNvSpPr txBox="1"/>
          <p:nvPr/>
        </p:nvSpPr>
        <p:spPr>
          <a:xfrm>
            <a:off x="9250290" y="3384576"/>
            <a:ext cx="27399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extra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cold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까지 포함한 </a:t>
            </a:r>
            <a:r>
              <a:rPr lang="ko-KR" altLang="en-US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마킹</a:t>
            </a:r>
            <a:r>
              <a:rPr lang="ko-KR" altLang="en-US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했기 때문으로 보임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9396413" y="5004318"/>
            <a:ext cx="2636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하이네켄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다양한 로고 디자인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Google Shape;130;g7b9d863376_0_21"/>
          <p:cNvSpPr txBox="1"/>
          <p:nvPr/>
        </p:nvSpPr>
        <p:spPr>
          <a:xfrm>
            <a:off x="9250290" y="5241397"/>
            <a:ext cx="27399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스페셜 에디션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 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로고 디자인의 변화가 있는 경우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학습하지 못함</a:t>
            </a:r>
            <a:endParaRPr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068" y="931860"/>
            <a:ext cx="1741714" cy="17417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039" y="2855346"/>
            <a:ext cx="1770743" cy="17707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867" y="4864804"/>
            <a:ext cx="1858457" cy="17731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-21738" y="6577468"/>
            <a:ext cx="33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1) </a:t>
            </a:r>
            <a:r>
              <a:rPr lang="ko-KR" altLang="en-US" sz="900" dirty="0" err="1" smtClean="0"/>
              <a:t>인스타그램</a:t>
            </a:r>
            <a:r>
              <a:rPr lang="ko-KR" altLang="en-US" sz="900" dirty="0" smtClean="0"/>
              <a:t> 데이터</a:t>
            </a:r>
            <a:r>
              <a:rPr lang="en-US" altLang="ko-KR" sz="900" dirty="0" smtClean="0"/>
              <a:t>(200</a:t>
            </a:r>
            <a:r>
              <a:rPr lang="ko-KR" altLang="en-US" sz="900" dirty="0" smtClean="0"/>
              <a:t>개</a:t>
            </a:r>
            <a:r>
              <a:rPr lang="en-US" altLang="ko-KR" sz="900" dirty="0" smtClean="0"/>
              <a:t>)</a:t>
            </a:r>
            <a:r>
              <a:rPr lang="ko-KR" altLang="en-US" sz="900" dirty="0" smtClean="0"/>
              <a:t> 사용</a:t>
            </a:r>
            <a:endParaRPr lang="en-US" altLang="ko-KR" sz="900" dirty="0" smtClean="0"/>
          </a:p>
          <a:p>
            <a:endParaRPr lang="ko-KR" alt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829461" y="5691662"/>
            <a:ext cx="4514989" cy="52322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카스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하이네켄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하이트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테스트 이미지에 존재하는 로고들은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많이 못 찾아냈지만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결과값으로 찾아낸 로고는 거의 맞음 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47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모델 정의</a:t>
            </a:r>
            <a:endParaRPr sz="1000"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8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학습</a:t>
            </a:r>
            <a:endParaRPr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50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인사이트</a:t>
            </a:r>
            <a:endParaRPr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graphicFrame>
        <p:nvGraphicFramePr>
          <p:cNvPr id="29" name="차트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28480"/>
              </p:ext>
            </p:extLst>
          </p:nvPr>
        </p:nvGraphicFramePr>
        <p:xfrm>
          <a:off x="146823" y="1655064"/>
          <a:ext cx="5698515" cy="30117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7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28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문제 정의</a:t>
            </a:r>
            <a:endParaRPr dirty="0">
              <a:sym typeface="Malgun Gothic"/>
            </a:endParaRPr>
          </a:p>
        </p:txBody>
      </p:sp>
      <p:pic>
        <p:nvPicPr>
          <p:cNvPr id="30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10456974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성능</a:t>
            </a:r>
            <a:r>
              <a:rPr lang="en-US" alt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 </a:t>
            </a:r>
            <a:r>
              <a:rPr 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평가</a:t>
            </a:r>
            <a:endParaRPr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32" name="Google Shape;176;g7b9d863376_3_27"/>
          <p:cNvSpPr txBox="1"/>
          <p:nvPr/>
        </p:nvSpPr>
        <p:spPr>
          <a:xfrm>
            <a:off x="537600" y="1217723"/>
            <a:ext cx="133692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en-US" altLang="ko-KR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정확도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6231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112;g7b8b5b2626_0_0"/>
          <p:cNvSpPr/>
          <p:nvPr/>
        </p:nvSpPr>
        <p:spPr>
          <a:xfrm>
            <a:off x="6096000" y="-128274"/>
            <a:ext cx="6220021" cy="7025700"/>
          </a:xfrm>
          <a:prstGeom prst="rect">
            <a:avLst/>
          </a:prstGeom>
          <a:solidFill>
            <a:srgbClr val="FFC1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204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모델 정의</a:t>
            </a:r>
            <a:endParaRPr sz="1000"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05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학습</a:t>
            </a:r>
            <a:endParaRPr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207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인사이트</a:t>
            </a:r>
            <a:endParaRPr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2633" y="282150"/>
            <a:ext cx="1319592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05#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95424" y="592488"/>
            <a:ext cx="3322016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성능 평가 </a:t>
            </a:r>
            <a:r>
              <a:rPr lang="en-US" altLang="ko-KR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- MASK R CNN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28" name="차트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2280155"/>
              </p:ext>
            </p:extLst>
          </p:nvPr>
        </p:nvGraphicFramePr>
        <p:xfrm>
          <a:off x="146823" y="1645920"/>
          <a:ext cx="5698515" cy="2942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829461" y="5560129"/>
            <a:ext cx="4514989" cy="73866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아사히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버드와이저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카스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하이네켄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하이트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테스트 이미지에 존재하는 로고들은 많이 못 찾아냈지만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결과값으로 찾아낸 로고는 거의 맞음 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56337" y="4660330"/>
            <a:ext cx="5522628" cy="649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sz="1200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Recall: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사진에 존재하는 로고를 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빠트리지 않고 검출해낸 비율</a:t>
            </a:r>
            <a:endParaRPr lang="en-US" altLang="ko-KR"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sz="12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Precision: 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검출된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결과가 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얼마나 정확한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비율</a:t>
            </a:r>
            <a:endParaRPr lang="ko-KR" altLang="en-US"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21738" y="6577468"/>
            <a:ext cx="33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1) </a:t>
            </a:r>
            <a:r>
              <a:rPr lang="ko-KR" altLang="en-US" sz="900" dirty="0" err="1" smtClean="0"/>
              <a:t>인스타그램</a:t>
            </a:r>
            <a:r>
              <a:rPr lang="ko-KR" altLang="en-US" sz="900" dirty="0" smtClean="0"/>
              <a:t> 데이터</a:t>
            </a:r>
            <a:r>
              <a:rPr lang="en-US" altLang="ko-KR" sz="900" dirty="0" smtClean="0"/>
              <a:t>(200</a:t>
            </a:r>
            <a:r>
              <a:rPr lang="ko-KR" altLang="en-US" sz="900" dirty="0" smtClean="0"/>
              <a:t>개</a:t>
            </a:r>
            <a:r>
              <a:rPr lang="en-US" altLang="ko-KR" sz="900" dirty="0" smtClean="0"/>
              <a:t>)</a:t>
            </a:r>
            <a:r>
              <a:rPr lang="ko-KR" altLang="en-US" sz="900" dirty="0" smtClean="0"/>
              <a:t> 사용</a:t>
            </a:r>
            <a:endParaRPr lang="en-US" altLang="ko-KR" sz="900" dirty="0" smtClean="0"/>
          </a:p>
          <a:p>
            <a:endParaRPr lang="ko-KR" altLang="en-US" sz="900" dirty="0"/>
          </a:p>
        </p:txBody>
      </p:sp>
      <p:sp>
        <p:nvSpPr>
          <p:cNvPr id="26" name="직사각형 25"/>
          <p:cNvSpPr/>
          <p:nvPr/>
        </p:nvSpPr>
        <p:spPr>
          <a:xfrm>
            <a:off x="9342002" y="2038493"/>
            <a:ext cx="252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아사히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인식률 자체가 매우 낮아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재현률이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떨어짐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  <a:sym typeface="Malgun Gothic"/>
            </a:endParaRPr>
          </a:p>
        </p:txBody>
      </p:sp>
      <p:sp>
        <p:nvSpPr>
          <p:cNvPr id="27" name="Google Shape;130;g7b9d863376_0_21"/>
          <p:cNvSpPr txBox="1"/>
          <p:nvPr/>
        </p:nvSpPr>
        <p:spPr>
          <a:xfrm>
            <a:off x="9187354" y="2531900"/>
            <a:ext cx="2951574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298450">
              <a:lnSpc>
                <a:spcPct val="115000"/>
              </a:lnSpc>
              <a:buClr>
                <a:schemeClr val="dk1"/>
              </a:buClr>
              <a:buSzPts val="1100"/>
              <a:buChar char="●"/>
              <a:defRPr sz="1200">
                <a:solidFill>
                  <a:schemeClr val="dk1"/>
                </a:solidFill>
              </a:defRPr>
            </a:lvl1pPr>
          </a:lstStyle>
          <a:p>
            <a:pPr indent="-252000">
              <a:lnSpc>
                <a:spcPct val="130000"/>
              </a:lnSpc>
              <a:spcAft>
                <a:spcPts val="600"/>
              </a:spcAft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모델이 스스로 생각한 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algun Gothic"/>
              </a:rPr>
              <a:t>확신도가 </a:t>
            </a:r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algun Gothic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algun Gothic"/>
              </a:rPr>
            </a:br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algun Gothic"/>
              </a:rPr>
              <a:t>90</a:t>
            </a:r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algun Gothic"/>
              </a:rPr>
              <a:t>% 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algun Gothic"/>
              </a:rPr>
              <a:t>이상일 경우에만 결과로 도출해내기 때문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인 것으로 보임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  <a:sym typeface="Malgun Gothic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427370" y="4469665"/>
            <a:ext cx="26365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호가든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여러가지 모양에서도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상대적으로 인식이 잘 되는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Google Shape;130;g7b9d863376_0_21"/>
          <p:cNvSpPr txBox="1"/>
          <p:nvPr/>
        </p:nvSpPr>
        <p:spPr>
          <a:xfrm>
            <a:off x="9342002" y="4945797"/>
            <a:ext cx="27399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학습 데이터와 테스트 이미지가 비슷한 경우가 많았기 때문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보임</a:t>
            </a:r>
            <a:endParaRPr lang="ko-KR" altLang="en-US"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" t="3947" r="2077" b="2721"/>
          <a:stretch/>
        </p:blipFill>
        <p:spPr>
          <a:xfrm>
            <a:off x="6907614" y="1902235"/>
            <a:ext cx="1858457" cy="178095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" t="3673" r="2258" b="3809"/>
          <a:stretch/>
        </p:blipFill>
        <p:spPr>
          <a:xfrm>
            <a:off x="6907614" y="4058318"/>
            <a:ext cx="1868965" cy="1836554"/>
          </a:xfrm>
          <a:prstGeom prst="rect">
            <a:avLst/>
          </a:prstGeom>
        </p:spPr>
      </p:pic>
      <p:sp>
        <p:nvSpPr>
          <p:cNvPr id="22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23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문제 정의</a:t>
            </a:r>
            <a:endParaRPr dirty="0">
              <a:sym typeface="Malgun Gothic"/>
            </a:endParaRPr>
          </a:p>
        </p:txBody>
      </p:sp>
      <p:pic>
        <p:nvPicPr>
          <p:cNvPr id="24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10456974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성능</a:t>
            </a:r>
            <a:r>
              <a:rPr lang="en-US" alt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 </a:t>
            </a:r>
            <a:r>
              <a:rPr 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평가</a:t>
            </a:r>
            <a:endParaRPr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37" name="Google Shape;176;g7b9d863376_3_27"/>
          <p:cNvSpPr txBox="1"/>
          <p:nvPr/>
        </p:nvSpPr>
        <p:spPr>
          <a:xfrm>
            <a:off x="537600" y="1217723"/>
            <a:ext cx="133692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en-US" altLang="ko-KR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정확도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290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2079754" y="2343083"/>
            <a:ext cx="477179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2726341" y="2085318"/>
            <a:ext cx="584128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112;g7b8b5b2626_0_0"/>
          <p:cNvSpPr/>
          <p:nvPr/>
        </p:nvSpPr>
        <p:spPr>
          <a:xfrm>
            <a:off x="6096000" y="-128274"/>
            <a:ext cx="6220021" cy="7025700"/>
          </a:xfrm>
          <a:prstGeom prst="rect">
            <a:avLst/>
          </a:prstGeom>
          <a:solidFill>
            <a:srgbClr val="FFC1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10456974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204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모델 정의</a:t>
            </a:r>
            <a:endParaRPr sz="1000"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05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학습</a:t>
            </a:r>
            <a:endParaRPr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206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성능</a:t>
            </a:r>
            <a:r>
              <a:rPr lang="en-US" alt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 </a:t>
            </a:r>
            <a:r>
              <a:rPr 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평가</a:t>
            </a:r>
            <a:endParaRPr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207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인사이트</a:t>
            </a:r>
            <a:endParaRPr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2633" y="282150"/>
            <a:ext cx="1319592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05#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95424" y="592488"/>
            <a:ext cx="3322016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성능 평가 </a:t>
            </a:r>
            <a:r>
              <a:rPr lang="en-US" altLang="ko-KR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- MASK R CNN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21738" y="6577468"/>
            <a:ext cx="33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1) </a:t>
            </a:r>
            <a:r>
              <a:rPr lang="ko-KR" altLang="en-US" sz="900" dirty="0" err="1" smtClean="0"/>
              <a:t>인스타그램</a:t>
            </a:r>
            <a:r>
              <a:rPr lang="ko-KR" altLang="en-US" sz="900" dirty="0" smtClean="0"/>
              <a:t> 데이터</a:t>
            </a:r>
            <a:r>
              <a:rPr lang="en-US" altLang="ko-KR" sz="900" dirty="0" smtClean="0"/>
              <a:t>(200</a:t>
            </a:r>
            <a:r>
              <a:rPr lang="ko-KR" altLang="en-US" sz="900" dirty="0" smtClean="0"/>
              <a:t>개</a:t>
            </a:r>
            <a:r>
              <a:rPr lang="en-US" altLang="ko-KR" sz="900" dirty="0" smtClean="0"/>
              <a:t>)</a:t>
            </a:r>
            <a:r>
              <a:rPr lang="ko-KR" altLang="en-US" sz="900" dirty="0" smtClean="0"/>
              <a:t> 사용</a:t>
            </a:r>
            <a:endParaRPr lang="en-US" altLang="ko-KR" sz="900" dirty="0" smtClean="0"/>
          </a:p>
          <a:p>
            <a:endParaRPr lang="ko-KR" altLang="en-US" sz="9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" t="18986" r="5495" b="5123"/>
          <a:stretch/>
        </p:blipFill>
        <p:spPr>
          <a:xfrm>
            <a:off x="7022530" y="1345995"/>
            <a:ext cx="1915335" cy="199417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5"/>
          <a:stretch/>
        </p:blipFill>
        <p:spPr>
          <a:xfrm>
            <a:off x="9628244" y="4460124"/>
            <a:ext cx="1915730" cy="18953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t="9573" r="1143" b="11390"/>
          <a:stretch/>
        </p:blipFill>
        <p:spPr>
          <a:xfrm>
            <a:off x="7078526" y="4437248"/>
            <a:ext cx="1915730" cy="191573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" t="3947" r="2077" b="2721"/>
          <a:stretch/>
        </p:blipFill>
        <p:spPr>
          <a:xfrm>
            <a:off x="9584452" y="1345995"/>
            <a:ext cx="2000861" cy="1994176"/>
          </a:xfrm>
          <a:prstGeom prst="rect">
            <a:avLst/>
          </a:prstGeom>
        </p:spPr>
      </p:pic>
      <p:sp>
        <p:nvSpPr>
          <p:cNvPr id="37" name="Google Shape;189;g7b9d863376_0_38"/>
          <p:cNvSpPr txBox="1"/>
          <p:nvPr/>
        </p:nvSpPr>
        <p:spPr>
          <a:xfrm>
            <a:off x="7860450" y="3898761"/>
            <a:ext cx="2838142" cy="47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YOLO</a:t>
            </a:r>
            <a:endParaRPr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8" name="Google Shape;189;g7b9d863376_0_38"/>
          <p:cNvSpPr txBox="1"/>
          <p:nvPr/>
        </p:nvSpPr>
        <p:spPr>
          <a:xfrm>
            <a:off x="7831219" y="785967"/>
            <a:ext cx="2838142" cy="47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Mask R-CNN</a:t>
            </a:r>
            <a:endParaRPr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graphicFrame>
        <p:nvGraphicFramePr>
          <p:cNvPr id="39" name="차트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9282325"/>
              </p:ext>
            </p:extLst>
          </p:nvPr>
        </p:nvGraphicFramePr>
        <p:xfrm>
          <a:off x="688691" y="1673351"/>
          <a:ext cx="4653268" cy="3102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829461" y="5704553"/>
            <a:ext cx="4514989" cy="52322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정확도가 전반적으로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더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우수함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이후의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페이스북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로고 노출도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분석에서는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YOLO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를 사용함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56337" y="4847853"/>
            <a:ext cx="552262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sz="12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f1-score(f1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값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):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recall(</a:t>
            </a:r>
            <a:r>
              <a:rPr lang="ko-KR" altLang="en-US" sz="1200" dirty="0" err="1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재현률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값과 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precision(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정밀도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                  </a:t>
            </a:r>
            <a:r>
              <a:rPr lang="ko-KR" altLang="en-US" sz="1200" dirty="0" err="1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조화평균한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것</a:t>
            </a:r>
            <a:endParaRPr lang="ko-KR" altLang="en-US"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26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문제 정의</a:t>
            </a:r>
            <a:endParaRPr dirty="0">
              <a:sym typeface="Malgun Gothic"/>
            </a:endParaRPr>
          </a:p>
        </p:txBody>
      </p:sp>
      <p:sp>
        <p:nvSpPr>
          <p:cNvPr id="27" name="Google Shape;176;g7b9d863376_3_27"/>
          <p:cNvSpPr txBox="1"/>
          <p:nvPr/>
        </p:nvSpPr>
        <p:spPr>
          <a:xfrm>
            <a:off x="537600" y="1217723"/>
            <a:ext cx="133692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en-US" altLang="ko-KR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정확도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3404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02633" y="282150"/>
            <a:ext cx="1319592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05#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성능 평가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Google Shape;176;g7b9d863376_3_27"/>
          <p:cNvSpPr txBox="1"/>
          <p:nvPr/>
        </p:nvSpPr>
        <p:spPr>
          <a:xfrm>
            <a:off x="537600" y="1217723"/>
            <a:ext cx="103296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</a:t>
            </a:r>
            <a:r>
              <a:rPr lang="en-US" altLang="ko-KR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 당 처리 이미지 개수</a:t>
            </a:r>
            <a:r>
              <a:rPr lang="en-US" altLang="ko-KR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(GPU </a:t>
            </a:r>
            <a:r>
              <a:rPr lang="ko-KR" altLang="en-US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기준</a:t>
            </a:r>
            <a:r>
              <a:rPr lang="en-US" altLang="ko-KR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0" name="Google Shape;163;g7b9d863376_3_4"/>
          <p:cNvSpPr txBox="1"/>
          <p:nvPr/>
        </p:nvSpPr>
        <p:spPr>
          <a:xfrm>
            <a:off x="458619" y="1695306"/>
            <a:ext cx="11010695" cy="56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한 장당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0.019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</a:t>
            </a:r>
            <a:endParaRPr lang="en-US" altLang="ko-KR" dirty="0" smtClean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252000">
              <a:lnSpc>
                <a:spcPct val="130000"/>
              </a:lnSpc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MASK R 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CNN: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한 장당 약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0.4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 </a:t>
            </a:r>
            <a:endParaRPr lang="en-US" altLang="ko-KR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Malgun Gothic"/>
            </a:endParaRPr>
          </a:p>
        </p:txBody>
      </p:sp>
      <p:sp>
        <p:nvSpPr>
          <p:cNvPr id="33" name="Google Shape;176;g7b9d863376_3_27"/>
          <p:cNvSpPr txBox="1"/>
          <p:nvPr/>
        </p:nvSpPr>
        <p:spPr>
          <a:xfrm>
            <a:off x="537600" y="2568634"/>
            <a:ext cx="103296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en-US" altLang="ko-KR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 확신 정도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graphicFrame>
        <p:nvGraphicFramePr>
          <p:cNvPr id="18" name="차트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1472480"/>
              </p:ext>
            </p:extLst>
          </p:nvPr>
        </p:nvGraphicFramePr>
        <p:xfrm>
          <a:off x="1240707" y="3775645"/>
          <a:ext cx="4572000" cy="274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10456974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37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모델 정의</a:t>
            </a:r>
            <a:endParaRPr sz="1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8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학습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39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성능</a:t>
            </a:r>
            <a:r>
              <a:rPr lang="en-US" alt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 </a:t>
            </a:r>
            <a:r>
              <a:rPr 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평가</a:t>
            </a:r>
            <a:endParaRPr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40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41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42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문제 정의</a:t>
            </a:r>
            <a:endParaRPr dirty="0">
              <a:sym typeface="Malgun Gothic"/>
            </a:endParaRPr>
          </a:p>
        </p:txBody>
      </p:sp>
      <p:graphicFrame>
        <p:nvGraphicFramePr>
          <p:cNvPr id="19" name="차트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1501568"/>
              </p:ext>
            </p:extLst>
          </p:nvPr>
        </p:nvGraphicFramePr>
        <p:xfrm>
          <a:off x="6008429" y="37756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Google Shape;163;g7b9d863376_3_4"/>
          <p:cNvSpPr txBox="1"/>
          <p:nvPr/>
        </p:nvSpPr>
        <p:spPr>
          <a:xfrm>
            <a:off x="458619" y="3046217"/>
            <a:ext cx="11010695" cy="56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52000">
              <a:lnSpc>
                <a:spcPct val="130000"/>
              </a:lnSpc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YOLO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학습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횟수가 증가 할수록 모델의 예측 확신 정도와 실제 정확도가 일치하므로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충분히 신뢰할만한 지표가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됨</a:t>
            </a:r>
            <a:endParaRPr lang="en-US" altLang="ko-KR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252000">
              <a:lnSpc>
                <a:spcPct val="130000"/>
              </a:lnSpc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MASK R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CNN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모델이 예측한 정확도는 매우 높았으나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실제로는 정확도가 매우 낮았음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72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02633" y="282150"/>
            <a:ext cx="1319592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05#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성능 평가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Google Shape;176;g7b9d863376_3_27"/>
          <p:cNvSpPr txBox="1"/>
          <p:nvPr/>
        </p:nvSpPr>
        <p:spPr>
          <a:xfrm>
            <a:off x="537600" y="1217723"/>
            <a:ext cx="103296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</a:t>
            </a:r>
            <a:r>
              <a:rPr lang="en-US" altLang="ko-KR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 당 처리 이미지 개수</a:t>
            </a:r>
            <a:r>
              <a:rPr lang="en-US" altLang="ko-KR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(GPU </a:t>
            </a:r>
            <a:r>
              <a:rPr lang="ko-KR" altLang="en-US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기준</a:t>
            </a:r>
            <a:r>
              <a:rPr lang="en-US" altLang="ko-KR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7" name="Google Shape;176;g7b9d863376_3_27"/>
          <p:cNvSpPr txBox="1"/>
          <p:nvPr/>
        </p:nvSpPr>
        <p:spPr>
          <a:xfrm>
            <a:off x="537600" y="2568634"/>
            <a:ext cx="103296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en-US" altLang="ko-KR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 확신 정도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graphicFrame>
        <p:nvGraphicFramePr>
          <p:cNvPr id="18" name="차트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0750937"/>
              </p:ext>
            </p:extLst>
          </p:nvPr>
        </p:nvGraphicFramePr>
        <p:xfrm>
          <a:off x="1240707" y="3775645"/>
          <a:ext cx="4572000" cy="274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4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10456974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37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모델 정의</a:t>
            </a:r>
            <a:endParaRPr sz="1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8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학습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39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성능</a:t>
            </a:r>
            <a:r>
              <a:rPr lang="en-US" alt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 </a:t>
            </a:r>
            <a:r>
              <a:rPr 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평가</a:t>
            </a:r>
            <a:endParaRPr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40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41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42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문제 정의</a:t>
            </a:r>
            <a:endParaRPr dirty="0">
              <a:sym typeface="Malgun Gothic"/>
            </a:endParaRPr>
          </a:p>
        </p:txBody>
      </p:sp>
      <p:graphicFrame>
        <p:nvGraphicFramePr>
          <p:cNvPr id="44" name="차트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7786206"/>
              </p:ext>
            </p:extLst>
          </p:nvPr>
        </p:nvGraphicFramePr>
        <p:xfrm>
          <a:off x="6008429" y="37756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Google Shape;163;g7b9d863376_3_4"/>
          <p:cNvSpPr txBox="1"/>
          <p:nvPr/>
        </p:nvSpPr>
        <p:spPr>
          <a:xfrm>
            <a:off x="458619" y="1695306"/>
            <a:ext cx="11010695" cy="56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한 장당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0.019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</a:t>
            </a:r>
            <a:endParaRPr lang="en-US" altLang="ko-KR" dirty="0" smtClean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252000">
              <a:lnSpc>
                <a:spcPct val="130000"/>
              </a:lnSpc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MASK R 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CNN: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한 장당 약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0.4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 </a:t>
            </a:r>
            <a:endParaRPr lang="en-US" altLang="ko-KR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Malgun Gothic"/>
            </a:endParaRPr>
          </a:p>
        </p:txBody>
      </p:sp>
      <p:sp>
        <p:nvSpPr>
          <p:cNvPr id="21" name="Google Shape;163;g7b9d863376_3_4"/>
          <p:cNvSpPr txBox="1"/>
          <p:nvPr/>
        </p:nvSpPr>
        <p:spPr>
          <a:xfrm>
            <a:off x="458619" y="3046217"/>
            <a:ext cx="11010695" cy="56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52000">
              <a:lnSpc>
                <a:spcPct val="130000"/>
              </a:lnSpc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YOLO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학습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횟수가 증가 할수록 모델의 예측 확신 정도와 실제 정확도가 일치하므로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충분히 신뢰할만한 지표가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됨</a:t>
            </a:r>
            <a:endParaRPr lang="en-US" altLang="ko-KR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252000">
              <a:lnSpc>
                <a:spcPct val="130000"/>
              </a:lnSpc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MASK R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CNN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모델이 예측한 정확도는 매우 높았으나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실제로는 정확도가 매우 낮았음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54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2633" y="282150"/>
            <a:ext cx="1237839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01#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문제 정의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17" name="Google Shape;117;g7b9d863376_0_119"/>
          <p:cNvSpPr txBox="1"/>
          <p:nvPr/>
        </p:nvSpPr>
        <p:spPr>
          <a:xfrm>
            <a:off x="6167576" y="2297294"/>
            <a:ext cx="5307728" cy="412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Aft>
                <a:spcPts val="2400"/>
              </a:spcAft>
              <a:buClr>
                <a:schemeClr val="dk1"/>
              </a:buClr>
              <a:buSzPts val="1800"/>
              <a:buFont typeface="Nanum Gothic"/>
              <a:buChar char="-"/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2019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년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7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월부터 일본 불매운동이 시작되며 일본 제품의 판매가 급격하게 감소했고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그 중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일본 맥주는 불매 운동의 영향을 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/>
            </a:r>
            <a:b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</a:b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가장 많이 받은 상품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중 하나이다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.</a:t>
            </a:r>
          </a:p>
          <a:p>
            <a:pPr marL="457200" indent="-342900">
              <a:lnSpc>
                <a:spcPct val="150000"/>
              </a:lnSpc>
              <a:spcAft>
                <a:spcPts val="2400"/>
              </a:spcAft>
              <a:buClr>
                <a:schemeClr val="dk1"/>
              </a:buClr>
              <a:buSzPts val="1800"/>
              <a:buFont typeface="Nanum Gothic"/>
              <a:buChar char="-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또한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맥주는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브랜드 로고 노출도가 높은 상품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이면서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b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</a:b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온라인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상에 인증하는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젊은 세대의 특징을 가장 잘 담은 소비재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이다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.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42900">
              <a:lnSpc>
                <a:spcPct val="150000"/>
              </a:lnSpc>
              <a:spcAft>
                <a:spcPts val="2400"/>
              </a:spcAft>
              <a:buClr>
                <a:schemeClr val="dk1"/>
              </a:buClr>
              <a:buSzPts val="1800"/>
              <a:buFont typeface="Nanum Gothic"/>
              <a:buChar char="-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이에 따라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SNS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상의 일본 맥주 브랜드의 노출도 역시 줄었을 것이라 판단하여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불매운동을 기점으로 각 맥주 브랜드 노출의 변화 양상과 특징을 분석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하고자 한다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.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67976" y="1878633"/>
            <a:ext cx="4504124" cy="4301187"/>
            <a:chOff x="867976" y="1878633"/>
            <a:chExt cx="4504124" cy="430118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976" y="1878633"/>
              <a:ext cx="4504124" cy="140618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211" y="3284820"/>
              <a:ext cx="3520946" cy="2895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b="8730"/>
            <a:stretch/>
          </p:blipFill>
          <p:spPr>
            <a:xfrm>
              <a:off x="3161080" y="3418853"/>
              <a:ext cx="1377227" cy="1475600"/>
            </a:xfrm>
            <a:prstGeom prst="rect">
              <a:avLst/>
            </a:prstGeom>
          </p:spPr>
        </p:pic>
      </p:grpSp>
      <p:pic>
        <p:nvPicPr>
          <p:cNvPr id="12" name="Google Shape;244;g7b8b5b2626_0_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2841" y="3602921"/>
            <a:ext cx="502942" cy="502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44;g7b8b5b2626_0_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2841" y="4551622"/>
            <a:ext cx="502942" cy="502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3556693" y="1269055"/>
            <a:ext cx="5078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ko-KR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일본 </a:t>
            </a:r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제품 불매운동 효과</a:t>
            </a:r>
            <a:r>
              <a:rPr lang="en-US" altLang="ko-KR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, SNS</a:t>
            </a:r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에서도 드러날까</a:t>
            </a:r>
            <a:r>
              <a:rPr lang="en-US" altLang="ko-KR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?”</a:t>
            </a:r>
            <a:endParaRPr lang="ko-KR" altLang="en-US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12886" y="1945622"/>
            <a:ext cx="4108600" cy="43234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6876108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24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데이터 정의</a:t>
            </a:r>
            <a:endParaRPr dirty="0">
              <a:sym typeface="Malgun Gothic"/>
            </a:endParaRPr>
          </a:p>
        </p:txBody>
      </p:sp>
      <p:sp>
        <p:nvSpPr>
          <p:cNvPr id="25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모델 정의</a:t>
            </a:r>
            <a:endParaRPr dirty="0">
              <a:sym typeface="Malgun Gothic"/>
            </a:endParaRPr>
          </a:p>
        </p:txBody>
      </p:sp>
      <p:sp>
        <p:nvSpPr>
          <p:cNvPr id="26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학습</a:t>
            </a:r>
            <a:endParaRPr dirty="0">
              <a:sym typeface="Malgun Gothic"/>
            </a:endParaRPr>
          </a:p>
        </p:txBody>
      </p:sp>
      <p:sp>
        <p:nvSpPr>
          <p:cNvPr id="27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성능</a:t>
            </a:r>
            <a:r>
              <a:rPr lang="en-US" altLang="ko-KR" dirty="0">
                <a:sym typeface="Malgun Gothic"/>
              </a:rPr>
              <a:t> </a:t>
            </a:r>
            <a:r>
              <a:rPr lang="ko-KR" dirty="0">
                <a:sym typeface="Malgun Gothic"/>
              </a:rPr>
              <a:t>평가</a:t>
            </a:r>
            <a:endParaRPr dirty="0">
              <a:sym typeface="Malgun Gothic"/>
            </a:endParaRPr>
          </a:p>
        </p:txBody>
      </p:sp>
      <p:sp>
        <p:nvSpPr>
          <p:cNvPr id="28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29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문제 정의</a:t>
            </a:r>
            <a:endParaRPr dirty="0">
              <a:sym typeface="Malgun Gothic"/>
            </a:endParaRPr>
          </a:p>
        </p:txBody>
      </p:sp>
      <p:pic>
        <p:nvPicPr>
          <p:cNvPr id="30" name="Google Shape;244;g7b8b5b2626_0_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2841" y="2330255"/>
            <a:ext cx="502942" cy="502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02633" y="282150"/>
            <a:ext cx="1319592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05#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성능 평가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Google Shape;176;g7b9d863376_3_27"/>
          <p:cNvSpPr txBox="1"/>
          <p:nvPr/>
        </p:nvSpPr>
        <p:spPr>
          <a:xfrm>
            <a:off x="537600" y="1217723"/>
            <a:ext cx="103296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</a:t>
            </a:r>
            <a:r>
              <a:rPr lang="en-US" altLang="ko-KR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 당 처리 이미지 개수</a:t>
            </a:r>
            <a:r>
              <a:rPr lang="en-US" altLang="ko-KR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(GPU </a:t>
            </a:r>
            <a:r>
              <a:rPr lang="ko-KR" altLang="en-US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기준</a:t>
            </a:r>
            <a:r>
              <a:rPr lang="en-US" altLang="ko-KR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3" name="Google Shape;176;g7b9d863376_3_27"/>
          <p:cNvSpPr txBox="1"/>
          <p:nvPr/>
        </p:nvSpPr>
        <p:spPr>
          <a:xfrm>
            <a:off x="537600" y="2568634"/>
            <a:ext cx="103296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en-US" altLang="ko-KR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 확신 정도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graphicFrame>
        <p:nvGraphicFramePr>
          <p:cNvPr id="16" name="차트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9959679"/>
              </p:ext>
            </p:extLst>
          </p:nvPr>
        </p:nvGraphicFramePr>
        <p:xfrm>
          <a:off x="6008429" y="37756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차트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4345638"/>
              </p:ext>
            </p:extLst>
          </p:nvPr>
        </p:nvGraphicFramePr>
        <p:xfrm>
          <a:off x="1240707" y="3775645"/>
          <a:ext cx="4572000" cy="274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4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10456974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37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모델 정의</a:t>
            </a:r>
            <a:endParaRPr sz="1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8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학습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39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성능</a:t>
            </a:r>
            <a:r>
              <a:rPr lang="en-US" alt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 </a:t>
            </a:r>
            <a:r>
              <a:rPr lang="ko-KR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평가</a:t>
            </a:r>
            <a:endParaRPr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40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41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42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문제 정의</a:t>
            </a:r>
            <a:endParaRPr dirty="0">
              <a:sym typeface="Malgun Gothic"/>
            </a:endParaRPr>
          </a:p>
        </p:txBody>
      </p:sp>
      <p:sp>
        <p:nvSpPr>
          <p:cNvPr id="19" name="Google Shape;163;g7b9d863376_3_4"/>
          <p:cNvSpPr txBox="1"/>
          <p:nvPr/>
        </p:nvSpPr>
        <p:spPr>
          <a:xfrm>
            <a:off x="458619" y="1695306"/>
            <a:ext cx="11010695" cy="56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한 장당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0.019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</a:t>
            </a:r>
            <a:endParaRPr lang="en-US" altLang="ko-KR" dirty="0" smtClean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252000">
              <a:lnSpc>
                <a:spcPct val="130000"/>
              </a:lnSpc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MASK R 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CNN: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한 장당 약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0.4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 </a:t>
            </a:r>
            <a:endParaRPr lang="en-US" altLang="ko-KR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Malgun Gothic"/>
            </a:endParaRPr>
          </a:p>
        </p:txBody>
      </p:sp>
      <p:sp>
        <p:nvSpPr>
          <p:cNvPr id="21" name="Google Shape;163;g7b9d863376_3_4"/>
          <p:cNvSpPr txBox="1"/>
          <p:nvPr/>
        </p:nvSpPr>
        <p:spPr>
          <a:xfrm>
            <a:off x="458619" y="3046217"/>
            <a:ext cx="11010695" cy="56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52000">
              <a:lnSpc>
                <a:spcPct val="130000"/>
              </a:lnSpc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YOLO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학습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횟수가 증가 할수록 모델의 예측 확신 정도와 실제 정확도가 일치하므로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충분히 신뢰할만한 지표가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됨</a:t>
            </a:r>
            <a:endParaRPr lang="en-US" altLang="ko-KR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252000">
              <a:lnSpc>
                <a:spcPct val="130000"/>
              </a:lnSpc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MASK R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CNN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모델이 예측한 정확도는 매우 높았으나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실제로는 정확도가 매우 낮았음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20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9652633" y="4608110"/>
            <a:ext cx="588647" cy="7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10084846" y="3274626"/>
            <a:ext cx="519646" cy="7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11194760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" name="Google Shape;219;g7b9d863376_0_74"/>
          <p:cNvSpPr txBox="1"/>
          <p:nvPr/>
        </p:nvSpPr>
        <p:spPr>
          <a:xfrm>
            <a:off x="7020935" y="2287427"/>
            <a:ext cx="3433230" cy="35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각 </a:t>
            </a:r>
            <a:r>
              <a:rPr 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브랜드의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페이스북 노출도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2633" y="282150"/>
            <a:ext cx="133081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06#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 err="1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인사이트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19" name="차트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8120268"/>
              </p:ext>
            </p:extLst>
          </p:nvPr>
        </p:nvGraphicFramePr>
        <p:xfrm>
          <a:off x="6855270" y="2639873"/>
          <a:ext cx="4417975" cy="3015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Google Shape;219;g7b9d863376_0_74"/>
          <p:cNvSpPr txBox="1"/>
          <p:nvPr/>
        </p:nvSpPr>
        <p:spPr>
          <a:xfrm>
            <a:off x="621961" y="5729237"/>
            <a:ext cx="6655825" cy="108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52000">
              <a:lnSpc>
                <a:spcPct val="130000"/>
              </a:lnSpc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불매운동 전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, </a:t>
            </a:r>
            <a:r>
              <a:rPr lang="ko-KR" altLang="en-US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일본맥주와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 </a:t>
            </a:r>
            <a:r>
              <a:rPr lang="ko-KR" altLang="en-US" sz="1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국내맥주의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 변화 양상은 비슷하다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.</a:t>
            </a:r>
          </a:p>
          <a:p>
            <a:pPr marL="457200" lvl="0" indent="-252000">
              <a:lnSpc>
                <a:spcPct val="130000"/>
              </a:lnSpc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불매운동 후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, </a:t>
            </a:r>
            <a:r>
              <a:rPr lang="ko-KR" altLang="en-US" sz="12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algun Gothic"/>
              </a:rPr>
              <a:t>일본맥주의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algun Gothic"/>
              </a:rPr>
              <a:t> </a:t>
            </a:r>
            <a:r>
              <a:rPr lang="ko-KR" altLang="en-US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algun Gothic"/>
              </a:rPr>
              <a:t>노출도는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algun Gothic"/>
              </a:rPr>
              <a:t> 하락한 반면 </a:t>
            </a:r>
            <a:r>
              <a:rPr lang="ko-KR" altLang="en-US" sz="12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algun Gothic"/>
              </a:rPr>
              <a:t>국내맥주는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algun Gothic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algun Gothic"/>
              </a:rPr>
              <a:t>상승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하였다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.</a:t>
            </a:r>
          </a:p>
          <a:p>
            <a:pPr marL="457200" lvl="0" indent="-252000">
              <a:lnSpc>
                <a:spcPct val="130000"/>
              </a:lnSpc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2019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년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9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월에는 불매운동이 잠잠해지면서 </a:t>
            </a:r>
            <a:r>
              <a:rPr lang="ko-KR" altLang="en-US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algun Gothic"/>
              </a:rPr>
              <a:t>국내맥주와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algun Gothic"/>
              </a:rPr>
              <a:t> 수입맥주의 노출도가 반전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되었다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.</a:t>
            </a:r>
          </a:p>
        </p:txBody>
      </p:sp>
      <p:sp>
        <p:nvSpPr>
          <p:cNvPr id="17" name="Google Shape;221;g7b9d863376_0_74"/>
          <p:cNvSpPr txBox="1"/>
          <p:nvPr/>
        </p:nvSpPr>
        <p:spPr>
          <a:xfrm>
            <a:off x="2397566" y="2287427"/>
            <a:ext cx="2137500" cy="39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월별 노출도 </a:t>
            </a:r>
            <a:r>
              <a:rPr 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그래프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graphicFrame>
        <p:nvGraphicFramePr>
          <p:cNvPr id="20" name="차트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3151665"/>
              </p:ext>
            </p:extLst>
          </p:nvPr>
        </p:nvGraphicFramePr>
        <p:xfrm>
          <a:off x="1041036" y="2739446"/>
          <a:ext cx="4850560" cy="2816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직사각형 1"/>
          <p:cNvSpPr/>
          <p:nvPr/>
        </p:nvSpPr>
        <p:spPr>
          <a:xfrm>
            <a:off x="7230239" y="5729237"/>
            <a:ext cx="3785136" cy="5724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브랜드 별로 비교했을 때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, </a:t>
            </a:r>
            <a:b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</a:b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algun Gothic"/>
              </a:rPr>
              <a:t>카스와 테라의 노출도가 급격하게 상승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하였다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Malgun Gothic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62160" y="2373747"/>
            <a:ext cx="1021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Google Shape;163;g7b9d863376_3_4"/>
          <p:cNvSpPr txBox="1"/>
          <p:nvPr/>
        </p:nvSpPr>
        <p:spPr>
          <a:xfrm>
            <a:off x="373380" y="1695306"/>
            <a:ext cx="11010695" cy="56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YOLOv3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4000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장의 페이스북 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데이터에 대한 로고 </a:t>
            </a:r>
            <a:r>
              <a:rPr lang="ko-KR" altLang="en-US" dirty="0" err="1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디텍팅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수행</a:t>
            </a:r>
            <a:endParaRPr lang="ko-KR" altLang="en-US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Google Shape;176;g7b9d863376_3_27"/>
          <p:cNvSpPr txBox="1"/>
          <p:nvPr/>
        </p:nvSpPr>
        <p:spPr>
          <a:xfrm>
            <a:off x="537600" y="1217723"/>
            <a:ext cx="10329600" cy="528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Font typeface="Arial"/>
              <a:buNone/>
            </a:pPr>
            <a:r>
              <a:rPr lang="en-US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Facebook </a:t>
            </a:r>
            <a:r>
              <a:rPr lang="ko-KR" altLang="en-US" sz="20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분석</a:t>
            </a:r>
            <a:endParaRPr sz="20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24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25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모델 정의</a:t>
            </a:r>
            <a:endParaRPr sz="100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6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학습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27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 smtClean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성능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 </a:t>
            </a:r>
            <a:r>
              <a:rPr lang="ko-KR" dirty="0" smtClean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평가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28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인사이트</a:t>
            </a:r>
            <a:endParaRPr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30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31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문제 정의</a:t>
            </a:r>
            <a:endParaRPr dirty="0"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2052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/>
          <p:cNvSpPr/>
          <p:nvPr/>
        </p:nvSpPr>
        <p:spPr>
          <a:xfrm>
            <a:off x="819719" y="1628666"/>
            <a:ext cx="1664623" cy="166462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112;g7b8b5b2626_0_0"/>
          <p:cNvSpPr/>
          <p:nvPr/>
        </p:nvSpPr>
        <p:spPr>
          <a:xfrm>
            <a:off x="6338808" y="-78900"/>
            <a:ext cx="5954768" cy="7025700"/>
          </a:xfrm>
          <a:prstGeom prst="rect">
            <a:avLst/>
          </a:prstGeom>
          <a:solidFill>
            <a:srgbClr val="FFC1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11194760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2633" y="282150"/>
            <a:ext cx="133081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06#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 err="1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인사이트</a:t>
            </a:r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향후 과제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7702" y="3672551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 데이터 정제</a:t>
            </a:r>
            <a:endParaRPr lang="en-US" altLang="ko-KR" sz="18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92940" y="367255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 개선</a:t>
            </a:r>
            <a:endParaRPr lang="en-US" altLang="ko-KR" sz="18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Google Shape;129;g7b9d863376_0_21"/>
          <p:cNvSpPr/>
          <p:nvPr/>
        </p:nvSpPr>
        <p:spPr>
          <a:xfrm>
            <a:off x="1346369" y="4071284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30;g7b9d863376_0_21"/>
          <p:cNvSpPr txBox="1"/>
          <p:nvPr/>
        </p:nvSpPr>
        <p:spPr>
          <a:xfrm>
            <a:off x="256169" y="4308095"/>
            <a:ext cx="2739900" cy="194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카스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하이트의 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로고만 학습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시켜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모델의 정확도 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높이기</a:t>
            </a:r>
            <a:endParaRPr lang="en-US" altLang="ko-KR"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Google Shape;130;g7b9d863376_0_21"/>
          <p:cNvSpPr txBox="1"/>
          <p:nvPr/>
        </p:nvSpPr>
        <p:spPr>
          <a:xfrm>
            <a:off x="3140494" y="4308095"/>
            <a:ext cx="2739900" cy="194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너무 어두운 사진은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detecting 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 전에 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자동으로 밝기 조절</a:t>
            </a:r>
            <a:endParaRPr lang="en-US" altLang="ko-KR"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252000">
              <a:lnSpc>
                <a:spcPct val="130000"/>
              </a:lnSpc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맥주 캔을 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먼저 인식 후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로고 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탐지 방식</a:t>
            </a:r>
            <a:endParaRPr lang="en-US" altLang="ko-KR"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252000">
              <a:lnSpc>
                <a:spcPct val="130000"/>
              </a:lnSpc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YOLO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Mask R - CNN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합한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앙상블 모델</a:t>
            </a:r>
            <a:endParaRPr lang="en-US" altLang="ko-KR"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252000">
              <a:lnSpc>
                <a:spcPct val="130000"/>
              </a:lnSpc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영상 탐지</a:t>
            </a:r>
            <a:endParaRPr lang="en-US" altLang="ko-KR"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Google Shape;129;g7b9d863376_0_21"/>
          <p:cNvSpPr/>
          <p:nvPr/>
        </p:nvSpPr>
        <p:spPr>
          <a:xfrm>
            <a:off x="4233405" y="4105484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6500485" y="670116"/>
            <a:ext cx="3391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앙상블 알고리즘 개요 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99139" y="4520102"/>
            <a:ext cx="428706" cy="264007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</a:t>
            </a:r>
            <a:endParaRPr lang="ko-KR" altLang="en-US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9381653" y="1104009"/>
            <a:ext cx="1" cy="259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8469422" y="1742858"/>
            <a:ext cx="1" cy="20436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8007904" y="1949993"/>
            <a:ext cx="942229" cy="37250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Detecting</a:t>
            </a:r>
          </a:p>
          <a:p>
            <a:pPr algn="ctr"/>
            <a:r>
              <a:rPr lang="en-US" altLang="ko-KR" sz="1050" dirty="0" err="1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Rects</a:t>
            </a:r>
            <a:endParaRPr lang="ko-KR" altLang="en-US" sz="105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9" name="꺾인 연결선 28"/>
          <p:cNvCxnSpPr/>
          <p:nvPr/>
        </p:nvCxnSpPr>
        <p:spPr>
          <a:xfrm rot="16200000" flipH="1">
            <a:off x="8624331" y="2124365"/>
            <a:ext cx="216399" cy="507023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9029899" y="2386305"/>
            <a:ext cx="764750" cy="31512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LOOP</a:t>
            </a:r>
            <a:endParaRPr lang="ko-KR" altLang="en-US" sz="105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순서도: 판단 30"/>
          <p:cNvSpPr/>
          <p:nvPr/>
        </p:nvSpPr>
        <p:spPr>
          <a:xfrm>
            <a:off x="8317534" y="2882849"/>
            <a:ext cx="2189481" cy="614250"/>
          </a:xfrm>
          <a:prstGeom prst="flowChartDecision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Mask R CNN</a:t>
            </a:r>
            <a:r>
              <a:rPr lang="ko-KR" altLang="en-US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en-US" altLang="ko-KR" sz="1050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Rects</a:t>
            </a:r>
            <a:r>
              <a:rPr lang="ko-KR" altLang="en-US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존재</a:t>
            </a:r>
            <a:r>
              <a:rPr lang="en-US" altLang="ko-KR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sz="105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9412274" y="2705490"/>
            <a:ext cx="1" cy="18119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31" idx="3"/>
            <a:endCxn id="34" idx="1"/>
          </p:cNvCxnSpPr>
          <p:nvPr/>
        </p:nvCxnSpPr>
        <p:spPr>
          <a:xfrm>
            <a:off x="10507015" y="3189974"/>
            <a:ext cx="508285" cy="193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1015300" y="3031755"/>
            <a:ext cx="810184" cy="32030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LOOP</a:t>
            </a:r>
            <a:r>
              <a:rPr lang="ko-KR" altLang="en-US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중지</a:t>
            </a:r>
            <a:endParaRPr lang="ko-KR" altLang="en-US" sz="105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377396" y="3684634"/>
            <a:ext cx="2069757" cy="219914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모든 </a:t>
            </a:r>
            <a:r>
              <a:rPr lang="en-US" altLang="ko-KR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</a:t>
            </a:r>
            <a:r>
              <a:rPr lang="ko-KR" altLang="en-US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en-US" altLang="ko-KR" sz="1050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Rect</a:t>
            </a:r>
            <a:r>
              <a:rPr lang="ko-KR" altLang="en-US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와의 </a:t>
            </a:r>
            <a:r>
              <a:rPr lang="en-US" altLang="ko-KR" sz="1050" dirty="0" err="1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IoU</a:t>
            </a:r>
            <a:r>
              <a:rPr lang="ko-KR" altLang="en-US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계산</a:t>
            </a:r>
            <a:endParaRPr lang="ko-KR" altLang="en-US" sz="105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9411554" y="3491136"/>
            <a:ext cx="1" cy="18119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판단 36"/>
          <p:cNvSpPr/>
          <p:nvPr/>
        </p:nvSpPr>
        <p:spPr>
          <a:xfrm>
            <a:off x="8340140" y="4514074"/>
            <a:ext cx="2144269" cy="495068"/>
          </a:xfrm>
          <a:prstGeom prst="flowChartDecision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IOU</a:t>
            </a:r>
            <a:r>
              <a:rPr lang="ko-KR" altLang="en-US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</a:t>
            </a:r>
            <a:r>
              <a:rPr lang="en-US" altLang="ko-KR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0.5</a:t>
            </a:r>
            <a:r>
              <a:rPr lang="ko-KR" altLang="en-US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보다 큰가</a:t>
            </a:r>
            <a:r>
              <a:rPr lang="en-US" altLang="ko-KR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sz="105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9412274" y="3910899"/>
            <a:ext cx="1" cy="18119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8165961" y="4120945"/>
            <a:ext cx="2492627" cy="22464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가장 높은 </a:t>
            </a:r>
            <a:r>
              <a:rPr lang="en-US" altLang="ko-KR" sz="1050" dirty="0" err="1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IoU</a:t>
            </a:r>
            <a:r>
              <a:rPr lang="ko-KR" altLang="en-US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가진 </a:t>
            </a:r>
            <a:r>
              <a:rPr lang="en-US" altLang="ko-KR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 </a:t>
            </a:r>
            <a:r>
              <a:rPr lang="en-US" altLang="ko-KR" sz="1050" dirty="0" err="1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Rect</a:t>
            </a:r>
            <a:r>
              <a:rPr lang="ko-KR" altLang="en-US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선택</a:t>
            </a:r>
            <a:endParaRPr lang="ko-KR" altLang="en-US" sz="105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9412274" y="4334462"/>
            <a:ext cx="1" cy="18119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10290139" y="1793176"/>
            <a:ext cx="1" cy="20436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891667" y="6476333"/>
            <a:ext cx="1367908" cy="22886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두가지</a:t>
            </a:r>
            <a:r>
              <a:rPr lang="ko-KR" altLang="en-US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050" dirty="0" err="1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Rect</a:t>
            </a:r>
            <a:r>
              <a:rPr lang="en-US" altLang="ko-KR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제거</a:t>
            </a:r>
            <a:endParaRPr lang="ko-KR" altLang="en-US" sz="105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460476" y="2936058"/>
            <a:ext cx="4693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</a:t>
            </a:r>
            <a:endParaRPr lang="ko-KR" altLang="en-US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477394" y="4982557"/>
            <a:ext cx="5099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YES</a:t>
            </a:r>
            <a:endParaRPr lang="ko-KR" altLang="en-US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49" name="꺾인 연결선 48"/>
          <p:cNvCxnSpPr/>
          <p:nvPr/>
        </p:nvCxnSpPr>
        <p:spPr>
          <a:xfrm rot="5400000">
            <a:off x="9946024" y="2107632"/>
            <a:ext cx="237371" cy="519516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9412274" y="5006044"/>
            <a:ext cx="1" cy="18119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9411914" y="5685235"/>
            <a:ext cx="720" cy="29342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6849942" y="4652106"/>
            <a:ext cx="953531" cy="219914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브랜드 선택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849942" y="5055242"/>
            <a:ext cx="953531" cy="22464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Rect</a:t>
            </a:r>
            <a:r>
              <a:rPr lang="en-US" altLang="ko-KR" sz="105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제거</a:t>
            </a: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7326706" y="4874049"/>
            <a:ext cx="1" cy="18119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37" idx="1"/>
          </p:cNvCxnSpPr>
          <p:nvPr/>
        </p:nvCxnSpPr>
        <p:spPr>
          <a:xfrm flipH="1">
            <a:off x="7818220" y="4761608"/>
            <a:ext cx="52192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/>
          <p:nvPr/>
        </p:nvCxnSpPr>
        <p:spPr>
          <a:xfrm>
            <a:off x="9937796" y="5443791"/>
            <a:ext cx="1234629" cy="185849"/>
          </a:xfrm>
          <a:prstGeom prst="bentConnector3">
            <a:avLst>
              <a:gd name="adj1" fmla="val 100061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484409" y="5187950"/>
            <a:ext cx="4693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</a:t>
            </a:r>
            <a:endParaRPr lang="ko-KR" altLang="en-US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475588" y="5654532"/>
            <a:ext cx="5099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YES</a:t>
            </a:r>
            <a:endParaRPr lang="ko-KR" altLang="en-US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475588" y="3454774"/>
            <a:ext cx="5099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YES</a:t>
            </a:r>
            <a:endParaRPr lang="ko-KR" altLang="en-US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10577031" y="6295140"/>
            <a:ext cx="1" cy="18119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/>
          <p:nvPr/>
        </p:nvCxnSpPr>
        <p:spPr>
          <a:xfrm rot="16200000" flipH="1">
            <a:off x="10275546" y="5230843"/>
            <a:ext cx="10495" cy="1782360"/>
          </a:xfrm>
          <a:prstGeom prst="bentConnector3">
            <a:avLst>
              <a:gd name="adj1" fmla="val 180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/>
          <p:nvPr/>
        </p:nvCxnSpPr>
        <p:spPr>
          <a:xfrm rot="16200000" flipH="1">
            <a:off x="9376611" y="549898"/>
            <a:ext cx="10085" cy="1805269"/>
          </a:xfrm>
          <a:prstGeom prst="bentConnector3">
            <a:avLst>
              <a:gd name="adj1" fmla="val -938424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endCxn id="30" idx="1"/>
          </p:cNvCxnSpPr>
          <p:nvPr/>
        </p:nvCxnSpPr>
        <p:spPr>
          <a:xfrm rot="10800000">
            <a:off x="9029899" y="2543867"/>
            <a:ext cx="863178" cy="4046898"/>
          </a:xfrm>
          <a:prstGeom prst="bentConnector3">
            <a:avLst>
              <a:gd name="adj1" fmla="val 211770"/>
            </a:avLst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007904" y="1444412"/>
            <a:ext cx="942229" cy="37250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</a:t>
            </a:r>
            <a:endParaRPr lang="ko-KR" altLang="en-US" sz="105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804952" y="1460652"/>
            <a:ext cx="958671" cy="379009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Mask R CNN</a:t>
            </a:r>
            <a:endParaRPr lang="ko-KR" altLang="en-US" sz="105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821394" y="1981291"/>
            <a:ext cx="942229" cy="37250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Detecting</a:t>
            </a:r>
          </a:p>
          <a:p>
            <a:pPr algn="ctr"/>
            <a:r>
              <a:rPr lang="en-US" altLang="ko-KR" sz="1050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Rects</a:t>
            </a:r>
            <a:endParaRPr lang="ko-KR" altLang="en-US" sz="105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923093" y="887355"/>
            <a:ext cx="917121" cy="36258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Input image</a:t>
            </a:r>
            <a:endParaRPr lang="ko-KR" altLang="en-US" sz="105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703647" y="5978657"/>
            <a:ext cx="1417254" cy="22886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해당브랜드로 선택</a:t>
            </a:r>
            <a:endParaRPr lang="ko-KR" altLang="en-US" sz="105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521089" y="5629640"/>
            <a:ext cx="1302671" cy="57788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 모델 중 정확도</a:t>
            </a:r>
            <a:r>
              <a:rPr lang="en-US" altLang="ko-KR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(%)</a:t>
            </a:r>
            <a:r>
              <a:rPr lang="ko-KR" altLang="en-US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높은 브랜드로 선택</a:t>
            </a:r>
            <a:endParaRPr lang="ko-KR" altLang="en-US" sz="105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순서도: 판단 41"/>
          <p:cNvSpPr/>
          <p:nvPr/>
        </p:nvSpPr>
        <p:spPr>
          <a:xfrm>
            <a:off x="8247518" y="5196299"/>
            <a:ext cx="2329513" cy="506693"/>
          </a:xfrm>
          <a:prstGeom prst="flowChartDecision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동일한 브랜드로</a:t>
            </a:r>
            <a:endParaRPr lang="en-US" altLang="ko-KR" sz="1050" dirty="0" smtClean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분류했는가</a:t>
            </a:r>
            <a:r>
              <a:rPr lang="en-US" altLang="ko-KR" sz="105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</a:p>
        </p:txBody>
      </p:sp>
      <p:sp>
        <p:nvSpPr>
          <p:cNvPr id="82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83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모델 정의</a:t>
            </a:r>
            <a:endParaRPr sz="1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84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학습</a:t>
            </a:r>
            <a:endParaRPr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85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성능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 </a:t>
            </a:r>
            <a:r>
              <a:rPr 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평가</a:t>
            </a:r>
            <a:endParaRPr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86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인사이트</a:t>
            </a:r>
            <a:endParaRPr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87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sym typeface="Malgun Gothic"/>
              </a:rPr>
              <a:t>연구 과정</a:t>
            </a:r>
            <a:endParaRPr dirty="0">
              <a:solidFill>
                <a:schemeClr val="bg1"/>
              </a:solidFill>
              <a:sym typeface="Malgun Gothic"/>
            </a:endParaRPr>
          </a:p>
        </p:txBody>
      </p:sp>
      <p:sp>
        <p:nvSpPr>
          <p:cNvPr id="88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/>
                </a:solidFill>
                <a:sym typeface="Malgun Gothic"/>
              </a:rPr>
              <a:t>문제 정의</a:t>
            </a:r>
            <a:endParaRPr dirty="0">
              <a:solidFill>
                <a:schemeClr val="bg1"/>
              </a:solidFill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748" y="1650648"/>
            <a:ext cx="1664623" cy="166462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71" y="1951089"/>
            <a:ext cx="1061608" cy="10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4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b9d863376_0_50"/>
          <p:cNvSpPr/>
          <p:nvPr/>
        </p:nvSpPr>
        <p:spPr>
          <a:xfrm>
            <a:off x="-105900" y="2913963"/>
            <a:ext cx="12399600" cy="968100"/>
          </a:xfrm>
          <a:prstGeom prst="rect">
            <a:avLst/>
          </a:prstGeom>
          <a:solidFill>
            <a:srgbClr val="FFC1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g7b9d863376_0_50"/>
          <p:cNvSpPr txBox="1"/>
          <p:nvPr/>
        </p:nvSpPr>
        <p:spPr>
          <a:xfrm>
            <a:off x="395243" y="3186938"/>
            <a:ext cx="65754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감사합니다</a:t>
            </a:r>
            <a:endParaRPr sz="60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6951" y="5655869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윤서진</a:t>
            </a:r>
            <a:r>
              <a:rPr lang="ko-KR" altLang="en-US" sz="1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 김태현 </a:t>
            </a:r>
            <a:r>
              <a:rPr lang="ko-KR" altLang="en-US" sz="1800" dirty="0" err="1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권휘국</a:t>
            </a:r>
            <a:r>
              <a:rPr lang="ko-KR" altLang="en-US" sz="1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 </a:t>
            </a:r>
            <a:r>
              <a:rPr lang="ko-KR" altLang="en-US" sz="1800" dirty="0" err="1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천희우</a:t>
            </a:r>
            <a:r>
              <a:rPr lang="ko-KR" altLang="en-US" sz="1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 김하연 허우진</a:t>
            </a:r>
            <a:endParaRPr lang="ko-KR" altLang="en-US" sz="1800" dirty="0"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2633" y="282150"/>
            <a:ext cx="133722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02#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연구 과정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746835" y="2771938"/>
            <a:ext cx="10718724" cy="1698840"/>
            <a:chOff x="746835" y="1967266"/>
            <a:chExt cx="10718724" cy="1698840"/>
          </a:xfrm>
        </p:grpSpPr>
        <p:cxnSp>
          <p:nvCxnSpPr>
            <p:cNvPr id="27" name="직선 연결선 26"/>
            <p:cNvCxnSpPr>
              <a:stCxn id="6" idx="6"/>
              <a:endCxn id="17" idx="2"/>
            </p:cNvCxnSpPr>
            <p:nvPr/>
          </p:nvCxnSpPr>
          <p:spPr>
            <a:xfrm>
              <a:off x="2444014" y="2816686"/>
              <a:ext cx="732436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746835" y="1967266"/>
              <a:ext cx="1697179" cy="1698840"/>
              <a:chOff x="746835" y="1967266"/>
              <a:chExt cx="1697179" cy="1698840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746835" y="1967266"/>
                <a:ext cx="1697179" cy="169884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146422" y="2524299"/>
                <a:ext cx="898003" cy="70788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000" spc="-150" dirty="0">
                    <a:solidFill>
                      <a:srgbClr val="19161F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  <a:cs typeface="KoPubWorld돋움체 Bold" panose="00000800000000000000" pitchFamily="2" charset="-127"/>
                  </a:rPr>
                  <a:t>데이터 </a:t>
                </a:r>
                <a:endParaRPr lang="en-US" altLang="ko-KR" sz="2000" spc="-150" dirty="0">
                  <a:solidFill>
                    <a:srgbClr val="19161F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  <a:cs typeface="KoPubWorld돋움체 Bold" panose="00000800000000000000" pitchFamily="2" charset="-127"/>
                </a:endParaRPr>
              </a:p>
              <a:p>
                <a:pPr algn="ctr"/>
                <a:r>
                  <a:rPr lang="ko-KR" altLang="en-US" sz="2000" spc="-150" dirty="0">
                    <a:solidFill>
                      <a:srgbClr val="19161F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  <a:cs typeface="KoPubWorld돋움체 Bold" panose="00000800000000000000" pitchFamily="2" charset="-127"/>
                  </a:rPr>
                  <a:t>수집</a:t>
                </a: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3002221" y="1967266"/>
              <a:ext cx="1697179" cy="1698840"/>
              <a:chOff x="3134090" y="1967266"/>
              <a:chExt cx="1697179" cy="1698840"/>
            </a:xfrm>
          </p:grpSpPr>
          <p:sp>
            <p:nvSpPr>
              <p:cNvPr id="11" name="타원 10"/>
              <p:cNvSpPr/>
              <p:nvPr/>
            </p:nvSpPr>
            <p:spPr>
              <a:xfrm>
                <a:off x="3134090" y="1967266"/>
                <a:ext cx="1697179" cy="169884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558525" y="2647409"/>
                <a:ext cx="848309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000" spc="-150" dirty="0" err="1">
                    <a:solidFill>
                      <a:srgbClr val="19161F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  <a:cs typeface="KoPubWorld돋움체 Bold" panose="00000800000000000000" pitchFamily="2" charset="-127"/>
                  </a:rPr>
                  <a:t>라벨링</a:t>
                </a:r>
                <a:endParaRPr lang="ko-KR" altLang="en-US" sz="2000" spc="-150" dirty="0">
                  <a:solidFill>
                    <a:srgbClr val="19161F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257607" y="1967266"/>
              <a:ext cx="1697179" cy="1698840"/>
              <a:chOff x="5216285" y="1967266"/>
              <a:chExt cx="1697179" cy="1698840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5216285" y="1967266"/>
                <a:ext cx="1697179" cy="169884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505266" y="2647409"/>
                <a:ext cx="111921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000" spc="-150" dirty="0">
                    <a:solidFill>
                      <a:srgbClr val="19161F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  <a:cs typeface="KoPubWorld돋움체 Bold" panose="00000800000000000000" pitchFamily="2" charset="-127"/>
                  </a:rPr>
                  <a:t>모델 설계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7512993" y="1967266"/>
              <a:ext cx="1697179" cy="1698840"/>
              <a:chOff x="7298480" y="1967266"/>
              <a:chExt cx="1697179" cy="1698840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7298480" y="1967266"/>
                <a:ext cx="1697179" cy="16988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587461" y="2647409"/>
                <a:ext cx="111921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000" spc="-150" dirty="0">
                    <a:solidFill>
                      <a:srgbClr val="19161F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  <a:cs typeface="KoPubWorld돋움체 Bold" panose="00000800000000000000" pitchFamily="2" charset="-127"/>
                  </a:rPr>
                  <a:t>모델 학습</a:t>
                </a: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9768380" y="1967266"/>
              <a:ext cx="1697179" cy="1698840"/>
              <a:chOff x="9768380" y="1967266"/>
              <a:chExt cx="1697179" cy="1698840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9768380" y="1967266"/>
                <a:ext cx="1697179" cy="1698840"/>
              </a:xfrm>
              <a:prstGeom prst="ellipse">
                <a:avLst/>
              </a:pr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057361" y="2647409"/>
                <a:ext cx="111921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000" spc="-150" dirty="0">
                    <a:solidFill>
                      <a:srgbClr val="19161F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  <a:cs typeface="KoPubWorld돋움체 Bold" panose="00000800000000000000" pitchFamily="2" charset="-127"/>
                  </a:rPr>
                  <a:t>성능 평가</a:t>
                </a:r>
              </a:p>
            </p:txBody>
          </p:sp>
        </p:grpSp>
      </p:grpSp>
      <p:pic>
        <p:nvPicPr>
          <p:cNvPr id="31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7630595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33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데이터 정의</a:t>
            </a:r>
            <a:endParaRPr dirty="0">
              <a:sym typeface="Malgun Gothic"/>
            </a:endParaRPr>
          </a:p>
        </p:txBody>
      </p:sp>
      <p:sp>
        <p:nvSpPr>
          <p:cNvPr id="34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모델 정의</a:t>
            </a:r>
            <a:endParaRPr dirty="0">
              <a:sym typeface="Malgun Gothic"/>
            </a:endParaRPr>
          </a:p>
        </p:txBody>
      </p:sp>
      <p:sp>
        <p:nvSpPr>
          <p:cNvPr id="35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학습</a:t>
            </a:r>
            <a:endParaRPr dirty="0">
              <a:sym typeface="Malgun Gothic"/>
            </a:endParaRPr>
          </a:p>
        </p:txBody>
      </p:sp>
      <p:sp>
        <p:nvSpPr>
          <p:cNvPr id="36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성능</a:t>
            </a:r>
            <a:r>
              <a:rPr lang="en-US" altLang="ko-KR" dirty="0">
                <a:sym typeface="Malgun Gothic"/>
              </a:rPr>
              <a:t> </a:t>
            </a:r>
            <a:r>
              <a:rPr lang="ko-KR" dirty="0">
                <a:sym typeface="Malgun Gothic"/>
              </a:rPr>
              <a:t>평가</a:t>
            </a:r>
            <a:endParaRPr dirty="0">
              <a:sym typeface="Malgun Gothic"/>
            </a:endParaRPr>
          </a:p>
        </p:txBody>
      </p:sp>
      <p:sp>
        <p:nvSpPr>
          <p:cNvPr id="37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38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문제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834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b9d863376_0_21"/>
          <p:cNvSpPr/>
          <p:nvPr/>
        </p:nvSpPr>
        <p:spPr>
          <a:xfrm>
            <a:off x="1175800" y="1394700"/>
            <a:ext cx="2237400" cy="22374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7b9d863376_0_21"/>
          <p:cNvSpPr/>
          <p:nvPr/>
        </p:nvSpPr>
        <p:spPr>
          <a:xfrm>
            <a:off x="4977300" y="1394700"/>
            <a:ext cx="2237400" cy="22374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7b9d863376_0_21"/>
          <p:cNvSpPr/>
          <p:nvPr/>
        </p:nvSpPr>
        <p:spPr>
          <a:xfrm>
            <a:off x="8778800" y="1394700"/>
            <a:ext cx="2237400" cy="22374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7b9d863376_0_21"/>
          <p:cNvSpPr txBox="1"/>
          <p:nvPr/>
        </p:nvSpPr>
        <p:spPr>
          <a:xfrm>
            <a:off x="1244325" y="3853500"/>
            <a:ext cx="1906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날짜 기준</a:t>
            </a:r>
            <a:endParaRPr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7" name="Google Shape;127;g7b9d863376_0_21"/>
          <p:cNvSpPr txBox="1"/>
          <p:nvPr/>
        </p:nvSpPr>
        <p:spPr>
          <a:xfrm>
            <a:off x="5025750" y="3853500"/>
            <a:ext cx="2140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브랜드 선정 기준</a:t>
            </a:r>
            <a:endParaRPr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8" name="Google Shape;128;g7b9d863376_0_21"/>
          <p:cNvSpPr txBox="1"/>
          <p:nvPr/>
        </p:nvSpPr>
        <p:spPr>
          <a:xfrm>
            <a:off x="8944250" y="3853500"/>
            <a:ext cx="1906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수집 사이트 </a:t>
            </a:r>
            <a:endParaRPr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9" name="Google Shape;129;g7b9d863376_0_21"/>
          <p:cNvSpPr/>
          <p:nvPr/>
        </p:nvSpPr>
        <p:spPr>
          <a:xfrm>
            <a:off x="1917825" y="4315125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7b9d863376_0_21"/>
          <p:cNvSpPr txBox="1"/>
          <p:nvPr/>
        </p:nvSpPr>
        <p:spPr>
          <a:xfrm>
            <a:off x="894893" y="4555202"/>
            <a:ext cx="2485201" cy="132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일본 무역 수출 규제에 대한</a:t>
            </a:r>
            <a:r>
              <a:rPr lang="ko-KR" sz="12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불매운동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시작일</a:t>
            </a:r>
            <a:r>
              <a:rPr 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기준으로, </a:t>
            </a:r>
            <a:b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금년 3/4분기와 작년 동기를 비교하기 </a:t>
            </a:r>
            <a:r>
              <a:rPr 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</a:t>
            </a:r>
            <a:r>
              <a:rPr 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 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수집</a:t>
            </a:r>
            <a:endParaRPr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Malgun Gothic"/>
            </a:endParaRPr>
          </a:p>
        </p:txBody>
      </p:sp>
      <p:sp>
        <p:nvSpPr>
          <p:cNvPr id="131" name="Google Shape;131;g7b9d863376_0_21"/>
          <p:cNvSpPr txBox="1"/>
          <p:nvPr/>
        </p:nvSpPr>
        <p:spPr>
          <a:xfrm>
            <a:off x="4757046" y="4555202"/>
            <a:ext cx="2739900" cy="1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작년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4/4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분기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금년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3/4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분기 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소매점 상위 매출 브랜드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¹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</a:t>
            </a:r>
            <a:b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일본 유명 브랜드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합한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3" name="Google Shape;133;g7b9d863376_0_21"/>
          <p:cNvSpPr/>
          <p:nvPr/>
        </p:nvSpPr>
        <p:spPr>
          <a:xfrm>
            <a:off x="5816250" y="4315125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7b9d863376_0_21"/>
          <p:cNvSpPr/>
          <p:nvPr/>
        </p:nvSpPr>
        <p:spPr>
          <a:xfrm>
            <a:off x="9617750" y="4315125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b9d863376_0_21"/>
          <p:cNvSpPr txBox="1"/>
          <p:nvPr/>
        </p:nvSpPr>
        <p:spPr>
          <a:xfrm>
            <a:off x="-22550" y="6570436"/>
            <a:ext cx="68715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1) FIS 식품산업통계정보 POS소매점 매출액 기준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2633" y="282150"/>
            <a:ext cx="132119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03#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데이터 정의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030" y="1959277"/>
            <a:ext cx="1164940" cy="1164940"/>
          </a:xfrm>
          <a:prstGeom prst="rect">
            <a:avLst/>
          </a:prstGeom>
        </p:spPr>
      </p:pic>
      <p:sp>
        <p:nvSpPr>
          <p:cNvPr id="21" name="Google Shape;132;g7b9d863376_0_21"/>
          <p:cNvSpPr txBox="1"/>
          <p:nvPr/>
        </p:nvSpPr>
        <p:spPr>
          <a:xfrm>
            <a:off x="8653175" y="4555202"/>
            <a:ext cx="2488650" cy="15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298450"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</a:lstStyle>
          <a:p>
            <a:pPr indent="-252000">
              <a:lnSpc>
                <a:spcPct val="130000"/>
              </a:lnSpc>
              <a:spcAft>
                <a:spcPts val="600"/>
              </a:spcAft>
            </a:pPr>
            <a:r>
              <a:rPr 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학습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구글, 네이버 (약 6600장)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indent="-252000">
              <a:lnSpc>
                <a:spcPct val="130000"/>
              </a:lnSpc>
              <a:spcAft>
                <a:spcPts val="600"/>
              </a:spcAft>
            </a:pPr>
            <a:r>
              <a:rPr 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정확도 </a:t>
            </a:r>
            <a:r>
              <a:rPr lang="ko-KR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검증용</a:t>
            </a:r>
            <a:r>
              <a:rPr 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데이터 </a:t>
            </a:r>
            <a:r>
              <a:rPr 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인스타그램</a:t>
            </a:r>
            <a:r>
              <a:rPr 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(200장)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indent="-252000">
              <a:lnSpc>
                <a:spcPct val="130000"/>
              </a:lnSpc>
              <a:spcAft>
                <a:spcPts val="600"/>
              </a:spcAft>
            </a:pPr>
            <a:r>
              <a:rPr 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 테스트 데이터 </a:t>
            </a:r>
            <a:r>
              <a:rPr 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페이스북 (약 4000장)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indent="-252000">
              <a:lnSpc>
                <a:spcPct val="130000"/>
              </a:lnSpc>
              <a:spcAft>
                <a:spcPts val="600"/>
              </a:spcAft>
            </a:pPr>
            <a:r>
              <a:rPr 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맥주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</a:t>
            </a:r>
            <a:r>
              <a:rPr lang="ko-KR" altLang="en-US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편맥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사용하여 수집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859" y="1969936"/>
            <a:ext cx="1154282" cy="11542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030" y="1915930"/>
            <a:ext cx="1194940" cy="1194940"/>
          </a:xfrm>
          <a:prstGeom prst="rect">
            <a:avLst/>
          </a:prstGeom>
        </p:spPr>
      </p:pic>
      <p:pic>
        <p:nvPicPr>
          <p:cNvPr id="28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8427459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데이터 정의</a:t>
            </a:r>
            <a:endParaRPr dirty="0">
              <a:sym typeface="Malgun Gothic"/>
            </a:endParaRPr>
          </a:p>
        </p:txBody>
      </p:sp>
      <p:sp>
        <p:nvSpPr>
          <p:cNvPr id="31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모델 정의</a:t>
            </a:r>
            <a:endParaRPr dirty="0">
              <a:sym typeface="Malgun Gothic"/>
            </a:endParaRPr>
          </a:p>
        </p:txBody>
      </p:sp>
      <p:sp>
        <p:nvSpPr>
          <p:cNvPr id="32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학습</a:t>
            </a:r>
            <a:endParaRPr dirty="0">
              <a:sym typeface="Malgun Gothic"/>
            </a:endParaRPr>
          </a:p>
        </p:txBody>
      </p:sp>
      <p:sp>
        <p:nvSpPr>
          <p:cNvPr id="33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성능</a:t>
            </a:r>
            <a:r>
              <a:rPr lang="en-US" altLang="ko-KR" dirty="0">
                <a:sym typeface="Malgun Gothic"/>
              </a:rPr>
              <a:t> </a:t>
            </a:r>
            <a:r>
              <a:rPr lang="ko-KR" dirty="0">
                <a:sym typeface="Malgun Gothic"/>
              </a:rPr>
              <a:t>평가</a:t>
            </a:r>
            <a:endParaRPr dirty="0">
              <a:sym typeface="Malgun Gothic"/>
            </a:endParaRPr>
          </a:p>
        </p:txBody>
      </p:sp>
      <p:sp>
        <p:nvSpPr>
          <p:cNvPr id="34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35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36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sym typeface="Malgun Gothic"/>
              </a:rPr>
              <a:t>문제 정의</a:t>
            </a:r>
            <a:endParaRPr dirty="0">
              <a:solidFill>
                <a:schemeClr val="bg1">
                  <a:lumMod val="75000"/>
                </a:schemeClr>
              </a:solidFill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9845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b9d863376_0_21"/>
          <p:cNvSpPr/>
          <p:nvPr/>
        </p:nvSpPr>
        <p:spPr>
          <a:xfrm>
            <a:off x="1175800" y="1394700"/>
            <a:ext cx="2237400" cy="22374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7b9d863376_0_21"/>
          <p:cNvSpPr/>
          <p:nvPr/>
        </p:nvSpPr>
        <p:spPr>
          <a:xfrm>
            <a:off x="4977300" y="1394700"/>
            <a:ext cx="2237400" cy="22374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7b9d863376_0_21"/>
          <p:cNvSpPr/>
          <p:nvPr/>
        </p:nvSpPr>
        <p:spPr>
          <a:xfrm>
            <a:off x="8778800" y="1394700"/>
            <a:ext cx="2237400" cy="22374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7b9d863376_0_21"/>
          <p:cNvSpPr txBox="1"/>
          <p:nvPr/>
        </p:nvSpPr>
        <p:spPr>
          <a:xfrm>
            <a:off x="1244325" y="3853500"/>
            <a:ext cx="1906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날짜 기준</a:t>
            </a:r>
            <a:endParaRPr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7" name="Google Shape;127;g7b9d863376_0_21"/>
          <p:cNvSpPr txBox="1"/>
          <p:nvPr/>
        </p:nvSpPr>
        <p:spPr>
          <a:xfrm>
            <a:off x="5025750" y="3853500"/>
            <a:ext cx="2140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브랜드 선정 기준</a:t>
            </a:r>
            <a:endParaRPr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8" name="Google Shape;128;g7b9d863376_0_21"/>
          <p:cNvSpPr txBox="1"/>
          <p:nvPr/>
        </p:nvSpPr>
        <p:spPr>
          <a:xfrm>
            <a:off x="8944250" y="3853500"/>
            <a:ext cx="19065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수집 사이트 </a:t>
            </a:r>
            <a:endParaRPr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9" name="Google Shape;129;g7b9d863376_0_21"/>
          <p:cNvSpPr/>
          <p:nvPr/>
        </p:nvSpPr>
        <p:spPr>
          <a:xfrm>
            <a:off x="1917825" y="4315125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7b9d863376_0_21"/>
          <p:cNvSpPr txBox="1"/>
          <p:nvPr/>
        </p:nvSpPr>
        <p:spPr>
          <a:xfrm>
            <a:off x="894893" y="4555202"/>
            <a:ext cx="2485201" cy="132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일본 무역 수출 규제에 대한</a:t>
            </a:r>
            <a:r>
              <a:rPr lang="ko-KR" sz="12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불매운동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시작일</a:t>
            </a:r>
            <a:r>
              <a:rPr 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기준으로, </a:t>
            </a:r>
            <a:b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금년 3/4분기와 작년 동기를 비교하기 </a:t>
            </a:r>
            <a:r>
              <a:rPr 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</a:t>
            </a:r>
            <a:r>
              <a:rPr 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 </a:t>
            </a:r>
            <a:r>
              <a:rPr 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수집</a:t>
            </a:r>
            <a:endParaRPr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Malgun Gothic"/>
            </a:endParaRPr>
          </a:p>
        </p:txBody>
      </p:sp>
      <p:sp>
        <p:nvSpPr>
          <p:cNvPr id="131" name="Google Shape;131;g7b9d863376_0_21"/>
          <p:cNvSpPr txBox="1"/>
          <p:nvPr/>
        </p:nvSpPr>
        <p:spPr>
          <a:xfrm>
            <a:off x="4757046" y="4555202"/>
            <a:ext cx="2739900" cy="1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작년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4/4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분기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금년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3/4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분기 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소매점 상위 매출 브랜드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¹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</a:t>
            </a:r>
            <a:b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일본 유명 브랜드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합한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3" name="Google Shape;133;g7b9d863376_0_21"/>
          <p:cNvSpPr/>
          <p:nvPr/>
        </p:nvSpPr>
        <p:spPr>
          <a:xfrm>
            <a:off x="5816250" y="4315125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7b9d863376_0_21"/>
          <p:cNvSpPr/>
          <p:nvPr/>
        </p:nvSpPr>
        <p:spPr>
          <a:xfrm>
            <a:off x="9617750" y="4315125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b9d863376_0_21"/>
          <p:cNvSpPr txBox="1"/>
          <p:nvPr/>
        </p:nvSpPr>
        <p:spPr>
          <a:xfrm>
            <a:off x="-22550" y="6570436"/>
            <a:ext cx="68715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1) FIS 식품산업통계정보 POS소매점 매출액 기준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2633" y="282150"/>
            <a:ext cx="132119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03#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데이터 정의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030" y="1959277"/>
            <a:ext cx="1164940" cy="1164940"/>
          </a:xfrm>
          <a:prstGeom prst="rect">
            <a:avLst/>
          </a:prstGeom>
        </p:spPr>
      </p:pic>
      <p:sp>
        <p:nvSpPr>
          <p:cNvPr id="21" name="Google Shape;132;g7b9d863376_0_21"/>
          <p:cNvSpPr txBox="1"/>
          <p:nvPr/>
        </p:nvSpPr>
        <p:spPr>
          <a:xfrm>
            <a:off x="8653175" y="4555202"/>
            <a:ext cx="2488650" cy="15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298450"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</a:lstStyle>
          <a:p>
            <a:pPr indent="-252000">
              <a:lnSpc>
                <a:spcPct val="130000"/>
              </a:lnSpc>
              <a:spcAft>
                <a:spcPts val="600"/>
              </a:spcAft>
            </a:pPr>
            <a:r>
              <a:rPr 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학습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구글, 네이버 (약 6600장)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indent="-252000">
              <a:lnSpc>
                <a:spcPct val="130000"/>
              </a:lnSpc>
              <a:spcAft>
                <a:spcPts val="600"/>
              </a:spcAft>
            </a:pPr>
            <a:r>
              <a:rPr 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정확도 </a:t>
            </a:r>
            <a:r>
              <a:rPr lang="ko-KR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검증용</a:t>
            </a:r>
            <a:r>
              <a:rPr 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데이터 </a:t>
            </a:r>
            <a:r>
              <a:rPr 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인스타그램</a:t>
            </a:r>
            <a:r>
              <a:rPr 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(200장)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indent="-252000">
              <a:lnSpc>
                <a:spcPct val="130000"/>
              </a:lnSpc>
              <a:spcAft>
                <a:spcPts val="600"/>
              </a:spcAft>
            </a:pPr>
            <a:r>
              <a:rPr 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 테스트 데이터 </a:t>
            </a:r>
            <a:r>
              <a:rPr 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페이스북 (약 4000장)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indent="-252000">
              <a:lnSpc>
                <a:spcPct val="130000"/>
              </a:lnSpc>
              <a:spcAft>
                <a:spcPts val="600"/>
              </a:spcAft>
            </a:pPr>
            <a:r>
              <a:rPr 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맥주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</a:t>
            </a:r>
            <a:r>
              <a:rPr lang="ko-KR" altLang="en-US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편맥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사용하여 수집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859" y="1969936"/>
            <a:ext cx="1154282" cy="11542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030" y="1915930"/>
            <a:ext cx="1194940" cy="1194940"/>
          </a:xfrm>
          <a:prstGeom prst="rect">
            <a:avLst/>
          </a:prstGeom>
        </p:spPr>
      </p:pic>
      <p:pic>
        <p:nvPicPr>
          <p:cNvPr id="28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8427459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데이터 정의</a:t>
            </a:r>
            <a:endParaRPr dirty="0">
              <a:sym typeface="Malgun Gothic"/>
            </a:endParaRPr>
          </a:p>
        </p:txBody>
      </p:sp>
      <p:sp>
        <p:nvSpPr>
          <p:cNvPr id="31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모델 정의</a:t>
            </a:r>
            <a:endParaRPr dirty="0">
              <a:sym typeface="Malgun Gothic"/>
            </a:endParaRPr>
          </a:p>
        </p:txBody>
      </p:sp>
      <p:sp>
        <p:nvSpPr>
          <p:cNvPr id="32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학습</a:t>
            </a:r>
            <a:endParaRPr dirty="0">
              <a:sym typeface="Malgun Gothic"/>
            </a:endParaRPr>
          </a:p>
        </p:txBody>
      </p:sp>
      <p:sp>
        <p:nvSpPr>
          <p:cNvPr id="33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성능</a:t>
            </a:r>
            <a:r>
              <a:rPr lang="en-US" altLang="ko-KR" dirty="0">
                <a:sym typeface="Malgun Gothic"/>
              </a:rPr>
              <a:t> </a:t>
            </a:r>
            <a:r>
              <a:rPr lang="ko-KR" dirty="0">
                <a:sym typeface="Malgun Gothic"/>
              </a:rPr>
              <a:t>평가</a:t>
            </a:r>
            <a:endParaRPr dirty="0">
              <a:sym typeface="Malgun Gothic"/>
            </a:endParaRPr>
          </a:p>
        </p:txBody>
      </p:sp>
      <p:sp>
        <p:nvSpPr>
          <p:cNvPr id="34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35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36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sym typeface="Malgun Gothic"/>
              </a:rPr>
              <a:t>문제 정의</a:t>
            </a:r>
            <a:endParaRPr dirty="0">
              <a:solidFill>
                <a:schemeClr val="bg1">
                  <a:lumMod val="75000"/>
                </a:schemeClr>
              </a:solidFill>
              <a:sym typeface="Malgun Gothic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134910" y="0"/>
            <a:ext cx="12621200" cy="6960476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-202367" y="1669605"/>
            <a:ext cx="12809657" cy="351879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asahi logo png에 대한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40" y="1676070"/>
            <a:ext cx="2006585" cy="200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782" y="1670713"/>
            <a:ext cx="2169733" cy="216973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24" y="3462615"/>
            <a:ext cx="1251887" cy="130136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070" y="3372775"/>
            <a:ext cx="2315866" cy="131232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69" y="3492224"/>
            <a:ext cx="1916243" cy="107342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96" y="3322892"/>
            <a:ext cx="1556866" cy="1412090"/>
          </a:xfrm>
          <a:prstGeom prst="rect">
            <a:avLst/>
          </a:prstGeom>
        </p:spPr>
      </p:pic>
      <p:pic>
        <p:nvPicPr>
          <p:cNvPr id="44" name="Picture 6" descr="Kirin Brewery Logo Png Transparent - Kirin Ichiban Logo Vector (2400x2400), Png Downloa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231" y="2121208"/>
            <a:ext cx="1988305" cy="118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ass logo png에 대한 이미지 검색결과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270" y="3463587"/>
            <a:ext cx="1415407" cy="11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관련 이미지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092" y="1809682"/>
            <a:ext cx="1737129" cy="173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474" r="-5142" b="13362"/>
          <a:stretch/>
        </p:blipFill>
        <p:spPr>
          <a:xfrm>
            <a:off x="8364009" y="2005886"/>
            <a:ext cx="1389018" cy="12694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427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3879298"/>
            <a:ext cx="12192000" cy="2978702"/>
          </a:xfrm>
          <a:prstGeom prst="rect">
            <a:avLst/>
          </a:prstGeom>
          <a:solidFill>
            <a:srgbClr val="FEC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2633" y="282150"/>
            <a:ext cx="132119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03#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모델 정의</a:t>
            </a:r>
            <a:endParaRPr lang="en-US" altLang="ko-KR" sz="2000" spc="-150" dirty="0">
              <a:solidFill>
                <a:srgbClr val="19161F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61" name="Picture 2" descr="Image result for 수입맥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22"/>
          <a:stretch/>
        </p:blipFill>
        <p:spPr bwMode="auto">
          <a:xfrm>
            <a:off x="885975" y="2062613"/>
            <a:ext cx="2290654" cy="223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그룹 61"/>
          <p:cNvGrpSpPr/>
          <p:nvPr/>
        </p:nvGrpSpPr>
        <p:grpSpPr>
          <a:xfrm>
            <a:off x="4701717" y="2062612"/>
            <a:ext cx="2232000" cy="2232000"/>
            <a:chOff x="3334276" y="2975075"/>
            <a:chExt cx="2558361" cy="2492852"/>
          </a:xfrm>
        </p:grpSpPr>
        <p:pic>
          <p:nvPicPr>
            <p:cNvPr id="63" name="Picture 2" descr="Image result for 수입맥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022"/>
            <a:stretch/>
          </p:blipFill>
          <p:spPr bwMode="auto">
            <a:xfrm>
              <a:off x="3334276" y="2975075"/>
              <a:ext cx="2558361" cy="2492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4141016" y="3474720"/>
              <a:ext cx="878024" cy="1371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Google Shape;126;g7b9d863376_0_21"/>
          <p:cNvSpPr txBox="1"/>
          <p:nvPr/>
        </p:nvSpPr>
        <p:spPr>
          <a:xfrm>
            <a:off x="4769142" y="4617112"/>
            <a:ext cx="2097150" cy="47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R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Localization</a:t>
            </a:r>
            <a:endParaRPr lang="en-US" altLang="ko-KR"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0" name="Google Shape;129;g7b9d863376_0_21"/>
          <p:cNvSpPr/>
          <p:nvPr/>
        </p:nvSpPr>
        <p:spPr>
          <a:xfrm>
            <a:off x="5537967" y="5081688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30;g7b9d863376_0_21"/>
          <p:cNvSpPr txBox="1"/>
          <p:nvPr/>
        </p:nvSpPr>
        <p:spPr>
          <a:xfrm>
            <a:off x="789953" y="5195219"/>
            <a:ext cx="27399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이미지에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할당</a:t>
            </a:r>
            <a:endParaRPr lang="ko-KR" altLang="en-US"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Google Shape;126;g7b9d863376_0_21"/>
          <p:cNvSpPr txBox="1"/>
          <p:nvPr/>
        </p:nvSpPr>
        <p:spPr>
          <a:xfrm>
            <a:off x="982727" y="4621190"/>
            <a:ext cx="2097150" cy="458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R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Classification</a:t>
            </a:r>
            <a:endParaRPr lang="en-US" altLang="ko-KR"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3" name="Google Shape;129;g7b9d863376_0_21"/>
          <p:cNvSpPr/>
          <p:nvPr/>
        </p:nvSpPr>
        <p:spPr>
          <a:xfrm>
            <a:off x="1751552" y="5081688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26;g7b9d863376_0_21"/>
          <p:cNvSpPr txBox="1"/>
          <p:nvPr/>
        </p:nvSpPr>
        <p:spPr>
          <a:xfrm>
            <a:off x="8756995" y="4602844"/>
            <a:ext cx="2097150" cy="47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Object Detection</a:t>
            </a:r>
            <a:endParaRPr sz="1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5" name="Google Shape;129;g7b9d863376_0_21"/>
          <p:cNvSpPr/>
          <p:nvPr/>
        </p:nvSpPr>
        <p:spPr>
          <a:xfrm>
            <a:off x="9525820" y="5067420"/>
            <a:ext cx="559500" cy="3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0;g7b9d863376_0_21"/>
          <p:cNvSpPr txBox="1"/>
          <p:nvPr/>
        </p:nvSpPr>
        <p:spPr>
          <a:xfrm>
            <a:off x="4389721" y="5233820"/>
            <a:ext cx="2797664" cy="127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 안의 어느 위치에 있는지 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 정보를 출력</a:t>
            </a:r>
          </a:p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주로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Bounding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Box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이용하여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출력</a:t>
            </a:r>
            <a:endParaRPr lang="ko-KR" altLang="en-US"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Google Shape;130;g7b9d863376_0_21"/>
          <p:cNvSpPr txBox="1"/>
          <p:nvPr/>
        </p:nvSpPr>
        <p:spPr>
          <a:xfrm>
            <a:off x="8169245" y="5195219"/>
            <a:ext cx="3523953" cy="156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Classification + 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Localization</a:t>
            </a:r>
          </a:p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stage 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network: 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Anchor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ox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사용하여 전체 이미지에서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(region)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</a:t>
            </a:r>
            <a:endParaRPr lang="en-US" altLang="ko-KR" sz="1200" dirty="0" smtClean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252000">
              <a:lnSpc>
                <a:spcPct val="130000"/>
              </a:lnSpc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stage 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network: </a:t>
            </a:r>
            <a:r>
              <a:rPr lang="en-US" altLang="ko-KR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Region </a:t>
            </a:r>
            <a:r>
              <a:rPr lang="en-US" altLang="ko-KR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Proposal</a:t>
            </a:r>
            <a:r>
              <a:rPr lang="ko-KR" altLang="en-US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사용하는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방식</a:t>
            </a:r>
            <a:endParaRPr lang="ko-KR" altLang="en-US" sz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8677613" y="2062612"/>
            <a:ext cx="2232000" cy="2232000"/>
            <a:chOff x="3334276" y="2975075"/>
            <a:chExt cx="2558361" cy="2492852"/>
          </a:xfrm>
        </p:grpSpPr>
        <p:pic>
          <p:nvPicPr>
            <p:cNvPr id="43" name="Picture 2" descr="Image result for 수입맥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022"/>
            <a:stretch/>
          </p:blipFill>
          <p:spPr bwMode="auto">
            <a:xfrm>
              <a:off x="3334276" y="2975075"/>
              <a:ext cx="2558361" cy="2492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/>
            <p:cNvSpPr/>
            <p:nvPr/>
          </p:nvSpPr>
          <p:spPr>
            <a:xfrm>
              <a:off x="4141016" y="3474720"/>
              <a:ext cx="878024" cy="1371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633425" y="2750694"/>
            <a:ext cx="579372" cy="579372"/>
            <a:chOff x="4068954" y="2750694"/>
            <a:chExt cx="579372" cy="579372"/>
          </a:xfrm>
        </p:grpSpPr>
        <p:sp>
          <p:nvSpPr>
            <p:cNvPr id="2" name="직사각형 1"/>
            <p:cNvSpPr/>
            <p:nvPr/>
          </p:nvSpPr>
          <p:spPr>
            <a:xfrm>
              <a:off x="4068954" y="2987040"/>
              <a:ext cx="579372" cy="106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 rot="5400000">
              <a:off x="4068954" y="2987040"/>
              <a:ext cx="579372" cy="106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515979" y="2863076"/>
            <a:ext cx="579372" cy="354608"/>
            <a:chOff x="7705320" y="2857374"/>
            <a:chExt cx="579372" cy="354608"/>
          </a:xfrm>
        </p:grpSpPr>
        <p:sp>
          <p:nvSpPr>
            <p:cNvPr id="46" name="직사각형 45"/>
            <p:cNvSpPr/>
            <p:nvPr/>
          </p:nvSpPr>
          <p:spPr>
            <a:xfrm>
              <a:off x="7705320" y="2857374"/>
              <a:ext cx="579372" cy="106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705320" y="3105302"/>
              <a:ext cx="579372" cy="106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9366988" y="2281108"/>
            <a:ext cx="658902" cy="22932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ko-KR" altLang="en-US" sz="900" b="1" smtClean="0">
                <a:solidFill>
                  <a:schemeClr val="bg1"/>
                </a:solidFill>
              </a:rPr>
              <a:t>하이네켄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52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9224323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55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모델 정의</a:t>
            </a:r>
            <a:endParaRPr dirty="0">
              <a:sym typeface="Malgun Gothic"/>
            </a:endParaRPr>
          </a:p>
        </p:txBody>
      </p:sp>
      <p:sp>
        <p:nvSpPr>
          <p:cNvPr id="56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학습</a:t>
            </a:r>
            <a:endParaRPr dirty="0">
              <a:sym typeface="Malgun Gothic"/>
            </a:endParaRPr>
          </a:p>
        </p:txBody>
      </p:sp>
      <p:sp>
        <p:nvSpPr>
          <p:cNvPr id="57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성능</a:t>
            </a:r>
            <a:r>
              <a:rPr lang="en-US" altLang="ko-KR" dirty="0">
                <a:sym typeface="Malgun Gothic"/>
              </a:rPr>
              <a:t> </a:t>
            </a:r>
            <a:r>
              <a:rPr lang="ko-KR" dirty="0">
                <a:sym typeface="Malgun Gothic"/>
              </a:rPr>
              <a:t>평가</a:t>
            </a:r>
            <a:endParaRPr dirty="0">
              <a:sym typeface="Malgun Gothic"/>
            </a:endParaRPr>
          </a:p>
        </p:txBody>
      </p:sp>
      <p:sp>
        <p:nvSpPr>
          <p:cNvPr id="58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59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60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sym typeface="Malgun Gothic"/>
              </a:rPr>
              <a:t>문제 정의</a:t>
            </a:r>
            <a:endParaRPr dirty="0">
              <a:solidFill>
                <a:schemeClr val="bg1">
                  <a:lumMod val="75000"/>
                </a:schemeClr>
              </a:solidFill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02633" y="282150"/>
            <a:ext cx="132119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03#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모델 </a:t>
            </a:r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정의 </a:t>
            </a:r>
            <a:r>
              <a:rPr lang="en-US" altLang="ko-KR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- YOLO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920638" y="2321082"/>
            <a:ext cx="1022616" cy="3474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920638" y="3453505"/>
            <a:ext cx="1022616" cy="214166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163;g7b9d863376_3_4"/>
          <p:cNvSpPr txBox="1"/>
          <p:nvPr/>
        </p:nvSpPr>
        <p:spPr>
          <a:xfrm>
            <a:off x="3000576" y="2210333"/>
            <a:ext cx="2577264" cy="56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로고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detector (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종횡 비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1:3) 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9" name="Google Shape;163;g7b9d863376_3_4"/>
          <p:cNvSpPr txBox="1"/>
          <p:nvPr/>
        </p:nvSpPr>
        <p:spPr>
          <a:xfrm>
            <a:off x="2997893" y="3323707"/>
            <a:ext cx="2663450" cy="56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사람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detector </a:t>
            </a:r>
            <a:r>
              <a:rPr 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종횡 비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5:2)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1920638" y="2158010"/>
            <a:ext cx="102261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1920638" y="3278772"/>
            <a:ext cx="1022616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1712715" y="2215637"/>
            <a:ext cx="0" cy="45294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1710548" y="3390472"/>
            <a:ext cx="0" cy="1953145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289920" y="186690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89920" y="295517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329170" y="406268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52856" y="232108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Google Shape;176;g7b9d863376_3_27"/>
          <p:cNvSpPr txBox="1"/>
          <p:nvPr/>
        </p:nvSpPr>
        <p:spPr>
          <a:xfrm>
            <a:off x="537600" y="1217723"/>
            <a:ext cx="103296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</a:t>
            </a: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Detection</a:t>
            </a: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하는 방법 </a:t>
            </a: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anchor box</a:t>
            </a: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 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10548" y="5860660"/>
            <a:ext cx="3175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 Anchor Boxes : </a:t>
            </a:r>
            <a:r>
              <a:rPr lang="ko-KR" altLang="en-US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찾을 객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체</a:t>
            </a:r>
            <a:r>
              <a:rPr lang="ko-KR" altLang="en-US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수와 일치</a:t>
            </a: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979696" y="5752939"/>
            <a:ext cx="37399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학습시킨 객체들의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box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모양을 기준으로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각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객체의 </a:t>
            </a: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anchor box 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비율을 정한다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7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9224323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30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모델 정의</a:t>
            </a:r>
            <a:endParaRPr dirty="0">
              <a:sym typeface="Malgun Gothic"/>
            </a:endParaRPr>
          </a:p>
        </p:txBody>
      </p:sp>
      <p:sp>
        <p:nvSpPr>
          <p:cNvPr id="31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학습</a:t>
            </a:r>
            <a:endParaRPr dirty="0">
              <a:sym typeface="Malgun Gothic"/>
            </a:endParaRPr>
          </a:p>
        </p:txBody>
      </p:sp>
      <p:sp>
        <p:nvSpPr>
          <p:cNvPr id="32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성능</a:t>
            </a:r>
            <a:r>
              <a:rPr lang="en-US" altLang="ko-KR" dirty="0">
                <a:sym typeface="Malgun Gothic"/>
              </a:rPr>
              <a:t> </a:t>
            </a:r>
            <a:r>
              <a:rPr lang="ko-KR" dirty="0">
                <a:sym typeface="Malgun Gothic"/>
              </a:rPr>
              <a:t>평가</a:t>
            </a:r>
            <a:endParaRPr dirty="0">
              <a:sym typeface="Malgun Gothic"/>
            </a:endParaRPr>
          </a:p>
        </p:txBody>
      </p:sp>
      <p:sp>
        <p:nvSpPr>
          <p:cNvPr id="33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34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44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sym typeface="Malgun Gothic"/>
              </a:rPr>
              <a:t>문제 정의</a:t>
            </a:r>
            <a:endParaRPr dirty="0">
              <a:solidFill>
                <a:schemeClr val="bg1">
                  <a:lumMod val="75000"/>
                </a:schemeClr>
              </a:solidFill>
              <a:sym typeface="Malgun Gothic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50" y="2158010"/>
            <a:ext cx="3437162" cy="34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8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02633" y="282150"/>
            <a:ext cx="132119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19161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03#</a:t>
            </a:r>
            <a:endParaRPr lang="ko-KR" altLang="en-US" sz="4000" dirty="0">
              <a:solidFill>
                <a:srgbClr val="19161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81151" y="536275"/>
            <a:ext cx="2802929" cy="46800"/>
          </a:xfrm>
          <a:prstGeom prst="rect">
            <a:avLst/>
          </a:prstGeom>
          <a:solidFill>
            <a:srgbClr val="19161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95425" y="592488"/>
            <a:ext cx="2801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모델 </a:t>
            </a:r>
            <a:r>
              <a:rPr lang="ko-KR" altLang="en-US" sz="2000" spc="-150" dirty="0" smtClean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정의 </a:t>
            </a:r>
            <a:r>
              <a:rPr lang="en-US" altLang="ko-KR" sz="2000" spc="-150" dirty="0">
                <a:solidFill>
                  <a:srgbClr val="19161F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KoPubWorld돋움체 Bold" panose="00000800000000000000" pitchFamily="2" charset="-127"/>
              </a:rPr>
              <a:t>- YOLO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008750" y="2158010"/>
            <a:ext cx="3437162" cy="3437162"/>
            <a:chOff x="7008750" y="2158010"/>
            <a:chExt cx="3437162" cy="3437162"/>
          </a:xfrm>
        </p:grpSpPr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750" y="2158010"/>
              <a:ext cx="3437162" cy="3437162"/>
            </a:xfrm>
            <a:prstGeom prst="rect">
              <a:avLst/>
            </a:prstGeom>
          </p:spPr>
        </p:pic>
        <p:sp>
          <p:nvSpPr>
            <p:cNvPr id="105" name="직사각형 104"/>
            <p:cNvSpPr/>
            <p:nvPr/>
          </p:nvSpPr>
          <p:spPr>
            <a:xfrm>
              <a:off x="7116490" y="2283092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7660033" y="2283092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8213388" y="2283092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7116490" y="2521728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7660033" y="2521728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8213388" y="2521728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7116490" y="2760364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7660033" y="2760364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8213388" y="2760364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7116490" y="2999000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7660033" y="2999000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8213388" y="2999000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7116490" y="3237636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7660033" y="3237636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8213388" y="3237636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7116490" y="3476272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7660033" y="3476272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8213388" y="3476272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7116490" y="3714908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7660033" y="3714908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8213388" y="3714908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8784674" y="2283092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9328217" y="2283092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9881572" y="2283092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8784674" y="2521728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9328217" y="2521728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9881572" y="2521728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8784674" y="2760364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9328217" y="2760364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9881572" y="2760364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8784674" y="2999000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9328217" y="2999000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9881572" y="2999000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8784674" y="3237636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9328217" y="3237636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9881572" y="3237636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8784674" y="3476272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9328217" y="3476272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9881572" y="3476272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8784674" y="3714908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9328217" y="3714908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9881572" y="3714908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119223" y="3953544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662766" y="3953544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8216121" y="3953544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7119223" y="4192180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662766" y="4192180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8216121" y="4192180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7119223" y="4430816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662766" y="4430816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216121" y="4430816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7119223" y="4669452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7662766" y="4669452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8216121" y="4669452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119223" y="4908088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7662766" y="4908088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8216121" y="4908088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7119223" y="5146724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7662766" y="5146724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8216121" y="5146724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7119223" y="5385361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7662766" y="5385361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8216121" y="5385361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8784674" y="3953544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28217" y="3953544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9881572" y="3953544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784674" y="4192180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328217" y="4192180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881572" y="4192180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8784674" y="4430816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328217" y="4430816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9881572" y="4430816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784674" y="4669452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328217" y="4669452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881572" y="4669452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784674" y="4908088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9328217" y="4908088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881572" y="4908088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8784674" y="5146724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9328217" y="5146724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9881572" y="5146724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784674" y="5385361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9328217" y="5385361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9881572" y="5385361"/>
              <a:ext cx="473264" cy="162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3" name="직사각형 172"/>
          <p:cNvSpPr/>
          <p:nvPr/>
        </p:nvSpPr>
        <p:spPr>
          <a:xfrm>
            <a:off x="1920638" y="2321082"/>
            <a:ext cx="1022616" cy="3474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920638" y="3453505"/>
            <a:ext cx="1022616" cy="214166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Google Shape;163;g7b9d863376_3_4"/>
          <p:cNvSpPr txBox="1"/>
          <p:nvPr/>
        </p:nvSpPr>
        <p:spPr>
          <a:xfrm>
            <a:off x="3000576" y="2210333"/>
            <a:ext cx="2577264" cy="56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로고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detector (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종횡 비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1:3) 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76" name="Google Shape;163;g7b9d863376_3_4"/>
          <p:cNvSpPr txBox="1"/>
          <p:nvPr/>
        </p:nvSpPr>
        <p:spPr>
          <a:xfrm>
            <a:off x="2997893" y="3323707"/>
            <a:ext cx="2663450" cy="56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사람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detector </a:t>
            </a:r>
            <a:r>
              <a:rPr 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종횡 비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5:2)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177" name="직선 화살표 연결선 176"/>
          <p:cNvCxnSpPr/>
          <p:nvPr/>
        </p:nvCxnSpPr>
        <p:spPr>
          <a:xfrm>
            <a:off x="1920638" y="2158010"/>
            <a:ext cx="102261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/>
          <p:nvPr/>
        </p:nvCxnSpPr>
        <p:spPr>
          <a:xfrm>
            <a:off x="1920638" y="3278772"/>
            <a:ext cx="1022616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/>
          <p:nvPr/>
        </p:nvCxnSpPr>
        <p:spPr>
          <a:xfrm>
            <a:off x="1712715" y="2215637"/>
            <a:ext cx="0" cy="45294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/>
          <p:nvPr/>
        </p:nvCxnSpPr>
        <p:spPr>
          <a:xfrm>
            <a:off x="1710548" y="3390472"/>
            <a:ext cx="0" cy="1953145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2289920" y="186690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2289920" y="295517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1329170" y="406268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1352856" y="232108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5" name="Google Shape;176;g7b9d863376_3_27"/>
          <p:cNvSpPr txBox="1"/>
          <p:nvPr/>
        </p:nvSpPr>
        <p:spPr>
          <a:xfrm>
            <a:off x="537600" y="1217723"/>
            <a:ext cx="103296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</a:t>
            </a: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Detection</a:t>
            </a: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하는 방법 </a:t>
            </a:r>
            <a:r>
              <a:rPr lang="en-US" altLang="ko-KR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anchor box</a:t>
            </a:r>
            <a:r>
              <a:rPr lang="ko-KR" altLang="en-US" sz="20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 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710548" y="5860660"/>
            <a:ext cx="3175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 Anchor Boxes : </a:t>
            </a:r>
            <a:r>
              <a:rPr lang="ko-KR" altLang="en-US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찾을 객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체</a:t>
            </a:r>
            <a:r>
              <a:rPr lang="ko-KR" altLang="en-US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수와 일치</a:t>
            </a: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6979696" y="5752939"/>
            <a:ext cx="37399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학습시킨 객체들의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box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모양을 기준으로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dirty="0" smtClean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각 </a:t>
            </a:r>
            <a:r>
              <a:rPr lang="ko-KR" altLang="en-US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객체의 </a:t>
            </a: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anchor box 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비율을 정한다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3" name="Picture 2" descr="https://as2.ftcdn.net/jpg/02/27/04/87/500_F_227048779_3I0sbHhMlEGgJygP1V2wHLIkP9ZQEZW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52813"/>
          <a:stretch/>
        </p:blipFill>
        <p:spPr bwMode="auto">
          <a:xfrm>
            <a:off x="9224323" y="-171465"/>
            <a:ext cx="1024744" cy="7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Google Shape;203;g7b9d863376_0_65"/>
          <p:cNvSpPr txBox="1"/>
          <p:nvPr/>
        </p:nvSpPr>
        <p:spPr>
          <a:xfrm>
            <a:off x="8549303" y="35072"/>
            <a:ext cx="781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algun Gothic"/>
              </a:rPr>
              <a:t>데이터 정의</a:t>
            </a:r>
            <a:endParaRPr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Malgun Gothic"/>
            </a:endParaRPr>
          </a:p>
        </p:txBody>
      </p:sp>
      <p:sp>
        <p:nvSpPr>
          <p:cNvPr id="136" name="Google Shape;204;g7b9d863376_0_65"/>
          <p:cNvSpPr txBox="1"/>
          <p:nvPr/>
        </p:nvSpPr>
        <p:spPr>
          <a:xfrm>
            <a:off x="9388544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모델 정의</a:t>
            </a:r>
            <a:endParaRPr dirty="0">
              <a:sym typeface="Malgun Gothic"/>
            </a:endParaRPr>
          </a:p>
        </p:txBody>
      </p:sp>
      <p:sp>
        <p:nvSpPr>
          <p:cNvPr id="137" name="Google Shape;205;g7b9d863376_0_65"/>
          <p:cNvSpPr txBox="1"/>
          <p:nvPr/>
        </p:nvSpPr>
        <p:spPr>
          <a:xfrm>
            <a:off x="10143031" y="35072"/>
            <a:ext cx="403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학습</a:t>
            </a:r>
            <a:endParaRPr dirty="0">
              <a:sym typeface="Malgun Gothic"/>
            </a:endParaRPr>
          </a:p>
        </p:txBody>
      </p:sp>
      <p:sp>
        <p:nvSpPr>
          <p:cNvPr id="138" name="Google Shape;206;g7b9d863376_0_65"/>
          <p:cNvSpPr txBox="1"/>
          <p:nvPr/>
        </p:nvSpPr>
        <p:spPr>
          <a:xfrm>
            <a:off x="10604491" y="35072"/>
            <a:ext cx="72971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ym typeface="Malgun Gothic"/>
              </a:rPr>
              <a:t>성능</a:t>
            </a:r>
            <a:r>
              <a:rPr lang="en-US" altLang="ko-KR" dirty="0">
                <a:sym typeface="Malgun Gothic"/>
              </a:rPr>
              <a:t> </a:t>
            </a:r>
            <a:r>
              <a:rPr lang="ko-KR" dirty="0">
                <a:sym typeface="Malgun Gothic"/>
              </a:rPr>
              <a:t>평가</a:t>
            </a:r>
            <a:endParaRPr dirty="0">
              <a:sym typeface="Malgun Gothic"/>
            </a:endParaRPr>
          </a:p>
        </p:txBody>
      </p:sp>
      <p:sp>
        <p:nvSpPr>
          <p:cNvPr id="139" name="Google Shape;207;g7b9d863376_0_65"/>
          <p:cNvSpPr txBox="1"/>
          <p:nvPr/>
        </p:nvSpPr>
        <p:spPr>
          <a:xfrm>
            <a:off x="11358981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 err="1">
                <a:sym typeface="Malgun Gothic"/>
              </a:rPr>
              <a:t>인사이트</a:t>
            </a:r>
            <a:endParaRPr dirty="0">
              <a:sym typeface="Malgun Gothic"/>
            </a:endParaRPr>
          </a:p>
        </p:txBody>
      </p:sp>
      <p:sp>
        <p:nvSpPr>
          <p:cNvPr id="140" name="Google Shape;202;g7b9d863376_0_65"/>
          <p:cNvSpPr txBox="1"/>
          <p:nvPr/>
        </p:nvSpPr>
        <p:spPr>
          <a:xfrm>
            <a:off x="7794816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altLang="en-US" dirty="0">
                <a:sym typeface="Malgun Gothic"/>
              </a:rPr>
              <a:t>연구 과정</a:t>
            </a:r>
            <a:endParaRPr dirty="0">
              <a:sym typeface="Malgun Gothic"/>
            </a:endParaRPr>
          </a:p>
        </p:txBody>
      </p:sp>
      <p:sp>
        <p:nvSpPr>
          <p:cNvPr id="141" name="Google Shape;202;g7b9d863376_0_65"/>
          <p:cNvSpPr txBox="1"/>
          <p:nvPr/>
        </p:nvSpPr>
        <p:spPr>
          <a:xfrm>
            <a:off x="7040329" y="35072"/>
            <a:ext cx="69630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defRPr>
            </a:lvl1pPr>
          </a:lstStyle>
          <a:p>
            <a:r>
              <a:rPr lang="ko-KR" dirty="0">
                <a:solidFill>
                  <a:schemeClr val="bg1">
                    <a:lumMod val="75000"/>
                  </a:schemeClr>
                </a:solidFill>
                <a:sym typeface="Malgun Gothic"/>
              </a:rPr>
              <a:t>문제 정의</a:t>
            </a:r>
            <a:endParaRPr dirty="0">
              <a:solidFill>
                <a:schemeClr val="bg1">
                  <a:lumMod val="75000"/>
                </a:schemeClr>
              </a:solidFill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699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1192</TotalTime>
  <Words>2325</Words>
  <Application>Microsoft Office PowerPoint</Application>
  <PresentationFormat>와이드스크린</PresentationFormat>
  <Paragraphs>651</Paragraphs>
  <Slides>33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맑은 고딕</vt:lpstr>
      <vt:lpstr>a장미다방</vt:lpstr>
      <vt:lpstr>KoPubWorld돋움체 Bold</vt:lpstr>
      <vt:lpstr>나눔스퀘어_ac</vt:lpstr>
      <vt:lpstr>맑은 고딕</vt:lpstr>
      <vt:lpstr>나눔스퀘어_ac Bold</vt:lpstr>
      <vt:lpstr>Wingdings</vt:lpstr>
      <vt:lpstr>타이포_쌍문동 굴림 B</vt:lpstr>
      <vt:lpstr>타이포_스톰 B</vt:lpstr>
      <vt:lpstr>Arial</vt:lpstr>
      <vt:lpstr>나눔스퀘어_ac ExtraBold</vt:lpstr>
      <vt:lpstr>Nanum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idream</dc:creator>
  <cp:lastModifiedBy>park idream</cp:lastModifiedBy>
  <cp:revision>304</cp:revision>
  <dcterms:created xsi:type="dcterms:W3CDTF">2019-12-14T09:38:08Z</dcterms:created>
  <dcterms:modified xsi:type="dcterms:W3CDTF">2019-12-26T07:04:31Z</dcterms:modified>
</cp:coreProperties>
</file>